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
  </p:notesMasterIdLst>
  <p:sldIdLst>
    <p:sldId id="256" r:id="rId2"/>
    <p:sldId id="257" r:id="rId3"/>
    <p:sldId id="258" r:id="rId4"/>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8085" autoAdjust="0"/>
  </p:normalViewPr>
  <p:slideViewPr>
    <p:cSldViewPr snapToGrid="0">
      <p:cViewPr varScale="1">
        <p:scale>
          <a:sx n="58" d="100"/>
          <a:sy n="58" d="100"/>
        </p:scale>
        <p:origin x="208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42947388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284606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indent="457200" rtl="0">
              <a:lnSpc>
                <a:spcPct val="100000"/>
              </a:lnSpc>
              <a:spcBef>
                <a:spcPts val="0"/>
              </a:spcBef>
              <a:buNone/>
            </a:pPr>
            <a:r>
              <a:rPr lang="en" sz="1200" dirty="0">
                <a:latin typeface="Times New Roman"/>
                <a:ea typeface="Times New Roman"/>
                <a:cs typeface="Times New Roman"/>
                <a:sym typeface="Times New Roman"/>
              </a:rPr>
              <a:t>     Ms. Chou’s mission was to help people through uncovering human rights violations by bringing them into the spotlight. She is fulfilling this through her work in founding and having been the Deputy Director </a:t>
            </a:r>
            <a:r>
              <a:rPr lang="en-US" sz="1200" dirty="0" smtClean="0">
                <a:latin typeface="Times New Roman"/>
                <a:ea typeface="Times New Roman"/>
                <a:cs typeface="Times New Roman"/>
                <a:sym typeface="Times New Roman"/>
              </a:rPr>
              <a:t>of</a:t>
            </a:r>
            <a:r>
              <a:rPr lang="en-US" sz="1200" baseline="0" dirty="0" smtClean="0">
                <a:latin typeface="Times New Roman"/>
                <a:ea typeface="Times New Roman"/>
                <a:cs typeface="Times New Roman"/>
                <a:sym typeface="Times New Roman"/>
              </a:rPr>
              <a:t> Programming at</a:t>
            </a:r>
            <a:r>
              <a:rPr lang="en" sz="1200" dirty="0" smtClean="0">
                <a:latin typeface="Times New Roman"/>
                <a:ea typeface="Times New Roman"/>
                <a:cs typeface="Times New Roman"/>
                <a:sym typeface="Times New Roman"/>
              </a:rPr>
              <a:t> </a:t>
            </a:r>
            <a:r>
              <a:rPr lang="en" sz="1200" dirty="0">
                <a:latin typeface="Times New Roman"/>
                <a:ea typeface="Times New Roman"/>
                <a:cs typeface="Times New Roman"/>
                <a:sym typeface="Times New Roman"/>
              </a:rPr>
              <a:t>Radio Free Asia, a network that </a:t>
            </a:r>
            <a:r>
              <a:rPr lang="en" sz="1200" dirty="0" smtClean="0">
                <a:latin typeface="Times New Roman"/>
                <a:ea typeface="Times New Roman"/>
                <a:cs typeface="Times New Roman"/>
                <a:sym typeface="Times New Roman"/>
              </a:rPr>
              <a:t>report</a:t>
            </a:r>
            <a:r>
              <a:rPr lang="en-US" sz="1200" dirty="0" smtClean="0">
                <a:latin typeface="Times New Roman"/>
                <a:ea typeface="Times New Roman"/>
                <a:cs typeface="Times New Roman"/>
                <a:sym typeface="Times New Roman"/>
              </a:rPr>
              <a:t>s</a:t>
            </a:r>
            <a:r>
              <a:rPr lang="en" sz="1200" dirty="0" smtClean="0">
                <a:latin typeface="Times New Roman"/>
                <a:ea typeface="Times New Roman"/>
                <a:cs typeface="Times New Roman"/>
                <a:sym typeface="Times New Roman"/>
              </a:rPr>
              <a:t> </a:t>
            </a:r>
            <a:r>
              <a:rPr lang="en" sz="1200" dirty="0">
                <a:latin typeface="Times New Roman"/>
                <a:ea typeface="Times New Roman"/>
                <a:cs typeface="Times New Roman"/>
                <a:sym typeface="Times New Roman"/>
              </a:rPr>
              <a:t>on news that the mainstream news media does not cover. Although she has recently retired, she is now starting to work with the Human Rights Network, which is also centered around acknowledging human rights violations in order for them to be fixed.</a:t>
            </a:r>
          </a:p>
          <a:p>
            <a:pPr indent="457200" rtl="0">
              <a:lnSpc>
                <a:spcPct val="100000"/>
              </a:lnSpc>
              <a:spcBef>
                <a:spcPts val="0"/>
              </a:spcBef>
              <a:buNone/>
            </a:pPr>
            <a:r>
              <a:rPr lang="en" sz="1200" dirty="0">
                <a:latin typeface="Times New Roman"/>
                <a:ea typeface="Times New Roman"/>
                <a:cs typeface="Times New Roman"/>
                <a:sym typeface="Times New Roman"/>
              </a:rPr>
              <a:t>     Her mission relates to women's roles in US-Asian relations because of her part as a woman in acknowledging human rights violations. Many times, women suffer from these violations, which Ms. Chou works to bring to the public’s attention. For example, one man Ms. Chou worked with was protesting against forced abortions to meet the quota for China's one family one child policy, something that infringes upon a woman’s right to bodily autonomy.</a:t>
            </a:r>
          </a:p>
          <a:p>
            <a:pPr indent="457200" rtl="0">
              <a:lnSpc>
                <a:spcPct val="100000"/>
              </a:lnSpc>
              <a:spcBef>
                <a:spcPts val="0"/>
              </a:spcBef>
              <a:buNone/>
            </a:pPr>
            <a:r>
              <a:rPr lang="en" sz="1200" dirty="0">
                <a:latin typeface="Times New Roman"/>
                <a:ea typeface="Times New Roman"/>
                <a:cs typeface="Times New Roman"/>
                <a:sym typeface="Times New Roman"/>
              </a:rPr>
              <a:t>     From Ms. Chou, we learned that her Confucian society often discouraged her from becoming a career woman, which was an idea that was thoroughly discussed in class. Confucian society enforced harsh gender roles that women are supposed to remain unseen and in the home. </a:t>
            </a:r>
            <a:r>
              <a:rPr lang="en-US" sz="1200" dirty="0" smtClean="0">
                <a:latin typeface="Times New Roman"/>
                <a:ea typeface="Times New Roman"/>
                <a:cs typeface="Times New Roman"/>
                <a:sym typeface="Times New Roman"/>
              </a:rPr>
              <a:t>According</a:t>
            </a:r>
            <a:r>
              <a:rPr lang="en-US" sz="1200" baseline="0" dirty="0" smtClean="0">
                <a:latin typeface="Times New Roman"/>
                <a:ea typeface="Times New Roman"/>
                <a:cs typeface="Times New Roman"/>
                <a:sym typeface="Times New Roman"/>
              </a:rPr>
              <a:t> to Confucian society, w</a:t>
            </a:r>
            <a:r>
              <a:rPr lang="en" sz="1200" dirty="0" smtClean="0">
                <a:latin typeface="Times New Roman"/>
                <a:ea typeface="Times New Roman"/>
                <a:cs typeface="Times New Roman"/>
                <a:sym typeface="Times New Roman"/>
              </a:rPr>
              <a:t>omen’s </a:t>
            </a:r>
            <a:r>
              <a:rPr lang="en" sz="1200" dirty="0">
                <a:latin typeface="Times New Roman"/>
                <a:ea typeface="Times New Roman"/>
                <a:cs typeface="Times New Roman"/>
                <a:sym typeface="Times New Roman"/>
              </a:rPr>
              <a:t>primary roles </a:t>
            </a:r>
            <a:r>
              <a:rPr lang="en-US" sz="1200" dirty="0" smtClean="0">
                <a:latin typeface="Times New Roman"/>
                <a:ea typeface="Times New Roman"/>
                <a:cs typeface="Times New Roman"/>
                <a:sym typeface="Times New Roman"/>
              </a:rPr>
              <a:t>are</a:t>
            </a:r>
            <a:r>
              <a:rPr lang="en" sz="1200" dirty="0" smtClean="0">
                <a:latin typeface="Times New Roman"/>
                <a:ea typeface="Times New Roman"/>
                <a:cs typeface="Times New Roman"/>
                <a:sym typeface="Times New Roman"/>
              </a:rPr>
              <a:t> </a:t>
            </a:r>
            <a:r>
              <a:rPr lang="en" sz="1200" dirty="0">
                <a:latin typeface="Times New Roman"/>
                <a:ea typeface="Times New Roman"/>
                <a:cs typeface="Times New Roman"/>
                <a:sym typeface="Times New Roman"/>
              </a:rPr>
              <a:t>to fulfill domestic responsibilities such as cleaning, cooking, and child-rearing. In addition, </a:t>
            </a:r>
            <a:r>
              <a:rPr lang="en" sz="1200" dirty="0" smtClean="0">
                <a:latin typeface="Times New Roman"/>
                <a:ea typeface="Times New Roman"/>
                <a:cs typeface="Times New Roman"/>
                <a:sym typeface="Times New Roman"/>
              </a:rPr>
              <a:t>w</a:t>
            </a:r>
            <a:r>
              <a:rPr lang="en-US" sz="1200" dirty="0" smtClean="0">
                <a:latin typeface="Times New Roman"/>
                <a:ea typeface="Times New Roman"/>
                <a:cs typeface="Times New Roman"/>
                <a:sym typeface="Times New Roman"/>
              </a:rPr>
              <a:t>omen</a:t>
            </a:r>
            <a:r>
              <a:rPr lang="en-US" sz="1200" baseline="0" dirty="0" smtClean="0">
                <a:latin typeface="Times New Roman"/>
                <a:ea typeface="Times New Roman"/>
                <a:cs typeface="Times New Roman"/>
                <a:sym typeface="Times New Roman"/>
              </a:rPr>
              <a:t> are</a:t>
            </a:r>
            <a:r>
              <a:rPr lang="en" sz="1200" dirty="0" smtClean="0">
                <a:latin typeface="Times New Roman"/>
                <a:ea typeface="Times New Roman"/>
                <a:cs typeface="Times New Roman"/>
                <a:sym typeface="Times New Roman"/>
              </a:rPr>
              <a:t> </a:t>
            </a:r>
            <a:r>
              <a:rPr lang="en" sz="1200" dirty="0">
                <a:latin typeface="Times New Roman"/>
                <a:ea typeface="Times New Roman"/>
                <a:cs typeface="Times New Roman"/>
                <a:sym typeface="Times New Roman"/>
              </a:rPr>
              <a:t>expected to remain mostly subservient, all while the husband </a:t>
            </a:r>
            <a:r>
              <a:rPr lang="en-US" sz="1200" dirty="0" smtClean="0">
                <a:latin typeface="Times New Roman"/>
                <a:ea typeface="Times New Roman"/>
                <a:cs typeface="Times New Roman"/>
                <a:sym typeface="Times New Roman"/>
              </a:rPr>
              <a:t>works for the family as the primary</a:t>
            </a:r>
            <a:r>
              <a:rPr lang="en-US" sz="1200" baseline="0" dirty="0" smtClean="0">
                <a:latin typeface="Times New Roman"/>
                <a:ea typeface="Times New Roman"/>
                <a:cs typeface="Times New Roman"/>
                <a:sym typeface="Times New Roman"/>
              </a:rPr>
              <a:t> bread-winner.</a:t>
            </a:r>
            <a:endParaRPr lang="en" sz="1200" dirty="0">
              <a:latin typeface="Times New Roman"/>
              <a:ea typeface="Times New Roman"/>
              <a:cs typeface="Times New Roman"/>
              <a:sym typeface="Times New Roman"/>
            </a:endParaRPr>
          </a:p>
          <a:p>
            <a:pPr indent="457200" rtl="0">
              <a:lnSpc>
                <a:spcPct val="100000"/>
              </a:lnSpc>
              <a:spcBef>
                <a:spcPts val="0"/>
              </a:spcBef>
              <a:buNone/>
            </a:pPr>
            <a:r>
              <a:rPr lang="en" sz="1200" dirty="0">
                <a:latin typeface="Times New Roman"/>
                <a:ea typeface="Times New Roman"/>
                <a:cs typeface="Times New Roman"/>
                <a:sym typeface="Times New Roman"/>
              </a:rPr>
              <a:t>     Ms. Chou covered lots of new information we had not previously covered in class. Her advice focused mostly on not letting disadvantages get in the way of pursuing one’s dreams. She firmly stated during the interview that hard work got her where she is, and being a female minority did not play a role in hindering or helping her progress.</a:t>
            </a:r>
          </a:p>
          <a:p>
            <a:pPr>
              <a:lnSpc>
                <a:spcPct val="100000"/>
              </a:lnSpc>
              <a:spcBef>
                <a:spcPts val="0"/>
              </a:spcBef>
              <a:buNone/>
            </a:pPr>
            <a:endParaRPr dirty="0"/>
          </a:p>
        </p:txBody>
      </p:sp>
    </p:spTree>
    <p:extLst>
      <p:ext uri="{BB962C8B-B14F-4D97-AF65-F5344CB8AC3E}">
        <p14:creationId xmlns:p14="http://schemas.microsoft.com/office/powerpoint/2010/main" val="1138289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115000"/>
              </a:lnSpc>
              <a:spcBef>
                <a:spcPts val="0"/>
              </a:spcBef>
              <a:spcAft>
                <a:spcPts val="1600"/>
              </a:spcAft>
              <a:buNone/>
            </a:pPr>
            <a:r>
              <a:rPr lang="en-US" sz="1200" dirty="0" smtClean="0">
                <a:latin typeface="Average"/>
                <a:ea typeface="Average"/>
                <a:cs typeface="Average"/>
                <a:sym typeface="Average"/>
              </a:rPr>
              <a:t>	During</a:t>
            </a:r>
            <a:r>
              <a:rPr lang="en-US" sz="1200" baseline="0" dirty="0" smtClean="0">
                <a:latin typeface="Average"/>
                <a:ea typeface="Average"/>
                <a:cs typeface="Average"/>
                <a:sym typeface="Average"/>
              </a:rPr>
              <a:t> out interview, w</a:t>
            </a:r>
            <a:r>
              <a:rPr lang="en" sz="1200" dirty="0" smtClean="0">
                <a:latin typeface="Average"/>
                <a:ea typeface="Average"/>
                <a:cs typeface="Average"/>
                <a:sym typeface="Average"/>
              </a:rPr>
              <a:t>e </a:t>
            </a:r>
            <a:r>
              <a:rPr lang="en" sz="1200" dirty="0">
                <a:latin typeface="Average"/>
                <a:ea typeface="Average"/>
                <a:cs typeface="Average"/>
                <a:sym typeface="Average"/>
              </a:rPr>
              <a:t>began by asking questions about </a:t>
            </a:r>
            <a:r>
              <a:rPr lang="en-US" sz="1200" dirty="0" err="1" smtClean="0">
                <a:latin typeface="Average"/>
                <a:ea typeface="Average"/>
                <a:cs typeface="Average"/>
                <a:sym typeface="Average"/>
              </a:rPr>
              <a:t>Ms</a:t>
            </a:r>
            <a:r>
              <a:rPr lang="en-US" sz="1200" baseline="0" dirty="0" smtClean="0">
                <a:latin typeface="Average"/>
                <a:ea typeface="Average"/>
                <a:cs typeface="Average"/>
                <a:sym typeface="Average"/>
              </a:rPr>
              <a:t> Chou</a:t>
            </a:r>
            <a:r>
              <a:rPr lang="en" sz="1200" dirty="0" smtClean="0">
                <a:latin typeface="Average"/>
                <a:ea typeface="Average"/>
                <a:cs typeface="Average"/>
                <a:sym typeface="Average"/>
              </a:rPr>
              <a:t>'s </a:t>
            </a:r>
            <a:r>
              <a:rPr lang="en" sz="1200" dirty="0">
                <a:latin typeface="Average"/>
                <a:ea typeface="Average"/>
                <a:cs typeface="Average"/>
                <a:sym typeface="Average"/>
              </a:rPr>
              <a:t>background because we wanted to gain context about her life. She is an accomplished individual and we wanted to find where her inspiration and drive came from. We also wanted to know how she went about achieving her life goals. The most interesting thing about our interview </a:t>
            </a:r>
            <a:r>
              <a:rPr lang="en" sz="1200" dirty="0" smtClean="0">
                <a:latin typeface="Average"/>
                <a:ea typeface="Average"/>
                <a:cs typeface="Average"/>
                <a:sym typeface="Average"/>
              </a:rPr>
              <a:t>is</a:t>
            </a:r>
            <a:r>
              <a:rPr lang="en-US" sz="1200" baseline="0" dirty="0" smtClean="0">
                <a:latin typeface="Average"/>
                <a:ea typeface="Average"/>
                <a:cs typeface="Average"/>
                <a:sym typeface="Average"/>
              </a:rPr>
              <a:t> that</a:t>
            </a:r>
            <a:r>
              <a:rPr lang="en" sz="1200" dirty="0" smtClean="0">
                <a:latin typeface="Average"/>
                <a:ea typeface="Average"/>
                <a:cs typeface="Average"/>
                <a:sym typeface="Average"/>
              </a:rPr>
              <a:t> </a:t>
            </a:r>
            <a:r>
              <a:rPr lang="en" sz="1200" dirty="0">
                <a:latin typeface="Average"/>
                <a:ea typeface="Average"/>
                <a:cs typeface="Average"/>
                <a:sym typeface="Average"/>
              </a:rPr>
              <a:t>she went </a:t>
            </a:r>
            <a:r>
              <a:rPr lang="en" sz="1200" dirty="0" smtClean="0">
                <a:latin typeface="Average"/>
                <a:ea typeface="Average"/>
                <a:cs typeface="Average"/>
                <a:sym typeface="Average"/>
              </a:rPr>
              <a:t>in</a:t>
            </a:r>
            <a:r>
              <a:rPr lang="en-US" sz="1200" dirty="0" smtClean="0">
                <a:latin typeface="Average"/>
                <a:ea typeface="Average"/>
                <a:cs typeface="Average"/>
                <a:sym typeface="Average"/>
              </a:rPr>
              <a:t>to</a:t>
            </a:r>
            <a:r>
              <a:rPr lang="en" sz="1200" dirty="0" smtClean="0">
                <a:latin typeface="Average"/>
                <a:ea typeface="Average"/>
                <a:cs typeface="Average"/>
                <a:sym typeface="Average"/>
              </a:rPr>
              <a:t> </a:t>
            </a:r>
            <a:r>
              <a:rPr lang="en" sz="1200" dirty="0">
                <a:latin typeface="Average"/>
                <a:ea typeface="Average"/>
                <a:cs typeface="Average"/>
                <a:sym typeface="Average"/>
              </a:rPr>
              <a:t>great detail while answering our short prompts--we </a:t>
            </a:r>
            <a:r>
              <a:rPr lang="en" sz="1200" dirty="0" smtClean="0">
                <a:latin typeface="Average"/>
                <a:ea typeface="Average"/>
                <a:cs typeface="Average"/>
                <a:sym typeface="Average"/>
              </a:rPr>
              <a:t>think</a:t>
            </a:r>
            <a:r>
              <a:rPr lang="en-US" sz="1200" dirty="0" smtClean="0">
                <a:latin typeface="Average"/>
                <a:ea typeface="Average"/>
                <a:cs typeface="Average"/>
                <a:sym typeface="Average"/>
              </a:rPr>
              <a:t> that</a:t>
            </a:r>
            <a:r>
              <a:rPr lang="en" sz="1200" dirty="0" smtClean="0">
                <a:latin typeface="Average"/>
                <a:ea typeface="Average"/>
                <a:cs typeface="Average"/>
                <a:sym typeface="Average"/>
              </a:rPr>
              <a:t> </a:t>
            </a:r>
            <a:r>
              <a:rPr lang="en" sz="1200" dirty="0">
                <a:latin typeface="Average"/>
                <a:ea typeface="Average"/>
                <a:cs typeface="Average"/>
                <a:sym typeface="Average"/>
              </a:rPr>
              <a:t>this is due to her background in journalism. Every answer she provided for us was extremely insightful, and on our end, we did a lot of active listening. For example, when we asked about her background and where she grew up, it was natural for us to ask what influence her parents had </a:t>
            </a:r>
            <a:r>
              <a:rPr lang="en" sz="1200" dirty="0" smtClean="0">
                <a:latin typeface="Average"/>
                <a:ea typeface="Average"/>
                <a:cs typeface="Average"/>
                <a:sym typeface="Average"/>
              </a:rPr>
              <a:t>o</a:t>
            </a:r>
            <a:r>
              <a:rPr lang="en-US" sz="1200" dirty="0" smtClean="0">
                <a:latin typeface="Average"/>
                <a:ea typeface="Average"/>
                <a:cs typeface="Average"/>
                <a:sym typeface="Average"/>
              </a:rPr>
              <a:t>n</a:t>
            </a:r>
            <a:r>
              <a:rPr lang="en" sz="1200" dirty="0" smtClean="0">
                <a:latin typeface="Average"/>
                <a:ea typeface="Average"/>
                <a:cs typeface="Average"/>
                <a:sym typeface="Average"/>
              </a:rPr>
              <a:t> </a:t>
            </a:r>
            <a:r>
              <a:rPr lang="en-US" sz="1200" dirty="0" smtClean="0">
                <a:latin typeface="Average"/>
                <a:ea typeface="Average"/>
                <a:cs typeface="Average"/>
                <a:sym typeface="Average"/>
              </a:rPr>
              <a:t>the choices she made that eventually led to her</a:t>
            </a:r>
            <a:r>
              <a:rPr lang="en-US" sz="1200" baseline="0" dirty="0" smtClean="0">
                <a:latin typeface="Average"/>
                <a:ea typeface="Average"/>
                <a:cs typeface="Average"/>
                <a:sym typeface="Average"/>
              </a:rPr>
              <a:t> career as a journalist</a:t>
            </a:r>
            <a:r>
              <a:rPr lang="en" sz="1200" dirty="0" smtClean="0">
                <a:latin typeface="Average"/>
                <a:ea typeface="Average"/>
                <a:cs typeface="Average"/>
                <a:sym typeface="Average"/>
              </a:rPr>
              <a:t>. </a:t>
            </a:r>
            <a:r>
              <a:rPr lang="en" sz="1200" dirty="0">
                <a:latin typeface="Average"/>
                <a:ea typeface="Average"/>
                <a:cs typeface="Average"/>
                <a:sym typeface="Average"/>
              </a:rPr>
              <a:t>Post interview, we were fortunate because she gave us a lot of information based </a:t>
            </a:r>
            <a:r>
              <a:rPr lang="en" sz="1200" dirty="0" smtClean="0">
                <a:latin typeface="Average"/>
                <a:ea typeface="Average"/>
                <a:cs typeface="Average"/>
                <a:sym typeface="Average"/>
              </a:rPr>
              <a:t>on</a:t>
            </a:r>
            <a:r>
              <a:rPr lang="en-US" sz="1200" dirty="0" smtClean="0">
                <a:latin typeface="Average"/>
                <a:ea typeface="Average"/>
                <a:cs typeface="Average"/>
                <a:sym typeface="Average"/>
              </a:rPr>
              <a:t> the open ended questions that we asked</a:t>
            </a:r>
            <a:r>
              <a:rPr lang="en" sz="1200" dirty="0" smtClean="0">
                <a:latin typeface="Average"/>
                <a:ea typeface="Average"/>
                <a:cs typeface="Average"/>
                <a:sym typeface="Average"/>
              </a:rPr>
              <a:t>. </a:t>
            </a:r>
            <a:r>
              <a:rPr lang="en" sz="1200" dirty="0">
                <a:latin typeface="Average"/>
                <a:ea typeface="Average"/>
                <a:cs typeface="Average"/>
                <a:sym typeface="Average"/>
              </a:rPr>
              <a:t>Despite our own previous knowledge of </a:t>
            </a:r>
            <a:r>
              <a:rPr lang="en" sz="1200" dirty="0" smtClean="0">
                <a:latin typeface="Average"/>
                <a:ea typeface="Average"/>
                <a:cs typeface="Average"/>
                <a:sym typeface="Average"/>
              </a:rPr>
              <a:t>R</a:t>
            </a:r>
            <a:r>
              <a:rPr lang="en-US" sz="1200" dirty="0" err="1" smtClean="0">
                <a:latin typeface="Average"/>
                <a:ea typeface="Average"/>
                <a:cs typeface="Average"/>
                <a:sym typeface="Average"/>
              </a:rPr>
              <a:t>adio</a:t>
            </a:r>
            <a:r>
              <a:rPr lang="en-US" sz="1200" baseline="0" dirty="0" smtClean="0">
                <a:latin typeface="Average"/>
                <a:ea typeface="Average"/>
                <a:cs typeface="Average"/>
                <a:sym typeface="Average"/>
              </a:rPr>
              <a:t> Free Asia</a:t>
            </a:r>
            <a:r>
              <a:rPr lang="en" sz="1200" dirty="0" smtClean="0">
                <a:latin typeface="Average"/>
                <a:ea typeface="Average"/>
                <a:cs typeface="Average"/>
                <a:sym typeface="Average"/>
              </a:rPr>
              <a:t>, </a:t>
            </a:r>
            <a:r>
              <a:rPr lang="en" sz="1200" dirty="0">
                <a:latin typeface="Average"/>
                <a:ea typeface="Average"/>
                <a:cs typeface="Average"/>
                <a:sym typeface="Average"/>
              </a:rPr>
              <a:t>she persisted to including more </a:t>
            </a:r>
            <a:r>
              <a:rPr lang="en" sz="1200" dirty="0" smtClean="0">
                <a:latin typeface="Average"/>
                <a:ea typeface="Average"/>
                <a:cs typeface="Average"/>
                <a:sym typeface="Average"/>
              </a:rPr>
              <a:t>background</a:t>
            </a:r>
            <a:r>
              <a:rPr lang="en-US" sz="1200" dirty="0" smtClean="0">
                <a:latin typeface="Average"/>
                <a:ea typeface="Average"/>
                <a:cs typeface="Average"/>
                <a:sym typeface="Average"/>
              </a:rPr>
              <a:t>,</a:t>
            </a:r>
            <a:r>
              <a:rPr lang="en-US" sz="1200" baseline="0" dirty="0" smtClean="0">
                <a:latin typeface="Average"/>
                <a:ea typeface="Average"/>
                <a:cs typeface="Average"/>
                <a:sym typeface="Average"/>
              </a:rPr>
              <a:t> </a:t>
            </a:r>
            <a:r>
              <a:rPr lang="en" sz="1200" dirty="0" smtClean="0">
                <a:latin typeface="Average"/>
                <a:ea typeface="Average"/>
                <a:cs typeface="Average"/>
                <a:sym typeface="Average"/>
              </a:rPr>
              <a:t>such </a:t>
            </a:r>
            <a:r>
              <a:rPr lang="en" sz="1200" dirty="0">
                <a:latin typeface="Average"/>
                <a:ea typeface="Average"/>
                <a:cs typeface="Average"/>
                <a:sym typeface="Average"/>
              </a:rPr>
              <a:t>as being based off of </a:t>
            </a:r>
            <a:r>
              <a:rPr lang="en" sz="1200" dirty="0" smtClean="0">
                <a:latin typeface="Average"/>
                <a:ea typeface="Average"/>
                <a:cs typeface="Average"/>
                <a:sym typeface="Average"/>
              </a:rPr>
              <a:t>R</a:t>
            </a:r>
            <a:r>
              <a:rPr lang="en-US" sz="1200" dirty="0" err="1" smtClean="0">
                <a:latin typeface="Average"/>
                <a:ea typeface="Average"/>
                <a:cs typeface="Average"/>
                <a:sym typeface="Average"/>
              </a:rPr>
              <a:t>adio</a:t>
            </a:r>
            <a:r>
              <a:rPr lang="en-US" sz="1200" baseline="0" dirty="0" smtClean="0">
                <a:latin typeface="Average"/>
                <a:ea typeface="Average"/>
                <a:cs typeface="Average"/>
                <a:sym typeface="Average"/>
              </a:rPr>
              <a:t> Free Europe,</a:t>
            </a:r>
            <a:r>
              <a:rPr lang="en" sz="1200" dirty="0" smtClean="0">
                <a:latin typeface="Average"/>
                <a:ea typeface="Average"/>
                <a:cs typeface="Average"/>
                <a:sym typeface="Average"/>
              </a:rPr>
              <a:t> </a:t>
            </a:r>
            <a:r>
              <a:rPr lang="en" sz="1200" dirty="0">
                <a:latin typeface="Average"/>
                <a:ea typeface="Average"/>
                <a:cs typeface="Average"/>
                <a:sym typeface="Average"/>
              </a:rPr>
              <a:t>and how she was approached to be a founder. </a:t>
            </a:r>
            <a:r>
              <a:rPr lang="en-US" sz="1200" dirty="0" smtClean="0">
                <a:latin typeface="Average"/>
                <a:ea typeface="Average"/>
                <a:cs typeface="Average"/>
                <a:sym typeface="Average"/>
              </a:rPr>
              <a:t>During the interview, we did not have one set person who asked all of</a:t>
            </a:r>
            <a:r>
              <a:rPr lang="en-US" sz="1200" baseline="0" dirty="0" smtClean="0">
                <a:latin typeface="Average"/>
                <a:ea typeface="Average"/>
                <a:cs typeface="Average"/>
                <a:sym typeface="Average"/>
              </a:rPr>
              <a:t> </a:t>
            </a:r>
            <a:r>
              <a:rPr lang="en-US" sz="1200" dirty="0" smtClean="0">
                <a:latin typeface="Average"/>
                <a:ea typeface="Average"/>
                <a:cs typeface="Average"/>
                <a:sym typeface="Average"/>
              </a:rPr>
              <a:t>the questions. We each jumped in to ask and</a:t>
            </a:r>
            <a:r>
              <a:rPr lang="en-US" sz="1200" baseline="0" dirty="0" smtClean="0">
                <a:latin typeface="Average"/>
                <a:ea typeface="Average"/>
                <a:cs typeface="Average"/>
                <a:sym typeface="Average"/>
              </a:rPr>
              <a:t> respond where we felt necessary, and, in addition, we all took our own notes.</a:t>
            </a:r>
            <a:endParaRPr lang="en-US" sz="1200" dirty="0" smtClean="0">
              <a:latin typeface="Average"/>
              <a:ea typeface="Average"/>
              <a:cs typeface="Average"/>
              <a:sym typeface="Average"/>
            </a:endParaRPr>
          </a:p>
          <a:p>
            <a:pPr marL="0" marR="0" indent="0" algn="l" defTabSz="914400" rtl="0" eaLnBrk="1" fontAlgn="auto" latinLnBrk="0" hangingPunct="1">
              <a:lnSpc>
                <a:spcPct val="115000"/>
              </a:lnSpc>
              <a:spcBef>
                <a:spcPts val="0"/>
              </a:spcBef>
              <a:spcAft>
                <a:spcPts val="1600"/>
              </a:spcAft>
              <a:buClrTx/>
              <a:buSzTx/>
              <a:buFontTx/>
              <a:buNone/>
              <a:tabLst/>
              <a:defRPr/>
            </a:pPr>
            <a:r>
              <a:rPr lang="en-US" sz="1200" dirty="0" smtClean="0">
                <a:latin typeface="Average"/>
                <a:ea typeface="Average"/>
                <a:cs typeface="Average"/>
                <a:sym typeface="Average"/>
              </a:rPr>
              <a:t>	</a:t>
            </a:r>
            <a:r>
              <a:rPr lang="en-US" sz="1200" baseline="0" dirty="0" smtClean="0">
                <a:latin typeface="Average"/>
                <a:ea typeface="Average"/>
                <a:cs typeface="Average"/>
                <a:sym typeface="Average"/>
              </a:rPr>
              <a:t>Unfortunately, we did have one problem with the interview. On occasion, Ms. Chou’s audio would fade out. Fortunately, her answers were so well-spoken that we were able to fill in the gaps if we missed some information.</a:t>
            </a:r>
            <a:endParaRPr lang="en" sz="1200" dirty="0">
              <a:latin typeface="Average"/>
              <a:ea typeface="Average"/>
              <a:cs typeface="Average"/>
              <a:sym typeface="Average"/>
            </a:endParaRPr>
          </a:p>
          <a:p>
            <a:pPr rtl="0">
              <a:lnSpc>
                <a:spcPct val="115000"/>
              </a:lnSpc>
              <a:spcBef>
                <a:spcPts val="0"/>
              </a:spcBef>
              <a:spcAft>
                <a:spcPts val="1600"/>
              </a:spcAft>
              <a:buNone/>
            </a:pPr>
            <a:r>
              <a:rPr lang="en-US" sz="1200" dirty="0" smtClean="0">
                <a:latin typeface="Average"/>
                <a:ea typeface="Average"/>
                <a:cs typeface="Average"/>
                <a:sym typeface="Average"/>
              </a:rPr>
              <a:t>	</a:t>
            </a:r>
            <a:r>
              <a:rPr lang="en" sz="1200" dirty="0" smtClean="0">
                <a:latin typeface="Average"/>
                <a:ea typeface="Average"/>
                <a:cs typeface="Average"/>
                <a:sym typeface="Average"/>
              </a:rPr>
              <a:t>So</a:t>
            </a:r>
            <a:r>
              <a:rPr lang="en-US" sz="1200" dirty="0" smtClean="0">
                <a:latin typeface="Average"/>
                <a:ea typeface="Average"/>
                <a:cs typeface="Average"/>
                <a:sym typeface="Average"/>
              </a:rPr>
              <a:t>,</a:t>
            </a:r>
            <a:r>
              <a:rPr lang="en" sz="1200" dirty="0" smtClean="0">
                <a:latin typeface="Average"/>
                <a:ea typeface="Average"/>
                <a:cs typeface="Average"/>
                <a:sym typeface="Average"/>
              </a:rPr>
              <a:t> </a:t>
            </a:r>
            <a:r>
              <a:rPr lang="en" sz="1200" dirty="0">
                <a:latin typeface="Average"/>
                <a:ea typeface="Average"/>
                <a:cs typeface="Average"/>
                <a:sym typeface="Average"/>
              </a:rPr>
              <a:t>to sum up our experience, although we had questions lined up </a:t>
            </a:r>
            <a:r>
              <a:rPr lang="en" sz="1200" dirty="0" smtClean="0">
                <a:latin typeface="Average"/>
                <a:ea typeface="Average"/>
                <a:cs typeface="Average"/>
                <a:sym typeface="Average"/>
              </a:rPr>
              <a:t>before </a:t>
            </a:r>
            <a:r>
              <a:rPr lang="en" sz="1200" dirty="0">
                <a:latin typeface="Average"/>
                <a:ea typeface="Average"/>
                <a:cs typeface="Average"/>
                <a:sym typeface="Average"/>
              </a:rPr>
              <a:t>the interview, a lot of our questions during it were based off of her responses, and we developed more of a dialogue rather than a </a:t>
            </a:r>
            <a:r>
              <a:rPr lang="en" sz="1200" dirty="0" smtClean="0">
                <a:latin typeface="Average"/>
                <a:ea typeface="Average"/>
                <a:cs typeface="Average"/>
                <a:sym typeface="Average"/>
              </a:rPr>
              <a:t>yes</a:t>
            </a:r>
            <a:r>
              <a:rPr lang="en-US" sz="1200" baseline="0" dirty="0" smtClean="0">
                <a:latin typeface="Average"/>
                <a:ea typeface="Average"/>
                <a:cs typeface="Average"/>
                <a:sym typeface="Average"/>
              </a:rPr>
              <a:t> or </a:t>
            </a:r>
            <a:r>
              <a:rPr lang="en" sz="1200" dirty="0" smtClean="0">
                <a:latin typeface="Average"/>
                <a:ea typeface="Average"/>
                <a:cs typeface="Average"/>
                <a:sym typeface="Average"/>
              </a:rPr>
              <a:t>no </a:t>
            </a:r>
            <a:r>
              <a:rPr lang="en" sz="1200" dirty="0">
                <a:latin typeface="Average"/>
                <a:ea typeface="Average"/>
                <a:cs typeface="Average"/>
                <a:sym typeface="Average"/>
              </a:rPr>
              <a:t>question </a:t>
            </a:r>
            <a:r>
              <a:rPr lang="en" sz="1200" dirty="0" smtClean="0">
                <a:latin typeface="Average"/>
                <a:ea typeface="Average"/>
                <a:cs typeface="Average"/>
                <a:sym typeface="Average"/>
              </a:rPr>
              <a:t>scenario</a:t>
            </a:r>
            <a:r>
              <a:rPr lang="en-US" sz="1200" dirty="0" smtClean="0">
                <a:latin typeface="Average"/>
                <a:ea typeface="Average"/>
                <a:cs typeface="Average"/>
                <a:sym typeface="Average"/>
              </a:rPr>
              <a:t>.</a:t>
            </a:r>
            <a:r>
              <a:rPr lang="en" sz="1200" dirty="0" smtClean="0">
                <a:latin typeface="Average"/>
                <a:ea typeface="Average"/>
                <a:cs typeface="Average"/>
                <a:sym typeface="Average"/>
              </a:rPr>
              <a:t> </a:t>
            </a:r>
            <a:r>
              <a:rPr lang="en" sz="1200" dirty="0">
                <a:latin typeface="Average"/>
                <a:ea typeface="Average"/>
                <a:cs typeface="Average"/>
                <a:sym typeface="Average"/>
              </a:rPr>
              <a:t>Active listening was very evident because we were all taking notes, and each of us provided at least one probing question after </a:t>
            </a:r>
            <a:r>
              <a:rPr lang="en" sz="1200" dirty="0" smtClean="0">
                <a:latin typeface="Average"/>
                <a:ea typeface="Average"/>
                <a:cs typeface="Average"/>
                <a:sym typeface="Average"/>
              </a:rPr>
              <a:t>receiving </a:t>
            </a:r>
            <a:r>
              <a:rPr lang="en" sz="1200" dirty="0">
                <a:latin typeface="Average"/>
                <a:ea typeface="Average"/>
                <a:cs typeface="Average"/>
                <a:sym typeface="Average"/>
              </a:rPr>
              <a:t>her response. We all showed interest in her life and each of us found a topic that was particularly interesting and that caused us to ask more questions. </a:t>
            </a:r>
          </a:p>
          <a:p>
            <a:pPr rtl="0">
              <a:lnSpc>
                <a:spcPct val="115000"/>
              </a:lnSpc>
              <a:spcBef>
                <a:spcPts val="0"/>
              </a:spcBef>
              <a:spcAft>
                <a:spcPts val="1600"/>
              </a:spcAft>
              <a:buNone/>
            </a:pPr>
            <a:r>
              <a:rPr lang="en" sz="1200" dirty="0">
                <a:latin typeface="Average"/>
                <a:ea typeface="Average"/>
                <a:cs typeface="Average"/>
                <a:sym typeface="Average"/>
              </a:rPr>
              <a:t>One important thing to </a:t>
            </a:r>
            <a:r>
              <a:rPr lang="en" sz="1200" dirty="0" smtClean="0">
                <a:latin typeface="Average"/>
                <a:ea typeface="Average"/>
                <a:cs typeface="Average"/>
                <a:sym typeface="Average"/>
              </a:rPr>
              <a:t>note </a:t>
            </a:r>
            <a:r>
              <a:rPr lang="en" sz="1200" dirty="0">
                <a:latin typeface="Average"/>
                <a:ea typeface="Average"/>
                <a:cs typeface="Average"/>
                <a:sym typeface="Average"/>
              </a:rPr>
              <a:t>is how she downplayed her gender discrimination. Being told by the department chair of </a:t>
            </a:r>
            <a:r>
              <a:rPr lang="en" sz="1200" dirty="0" smtClean="0">
                <a:latin typeface="Average"/>
                <a:ea typeface="Average"/>
                <a:cs typeface="Average"/>
                <a:sym typeface="Average"/>
              </a:rPr>
              <a:t>journalism </a:t>
            </a:r>
            <a:r>
              <a:rPr lang="en" sz="1200" dirty="0">
                <a:latin typeface="Average"/>
                <a:ea typeface="Average"/>
                <a:cs typeface="Average"/>
                <a:sym typeface="Average"/>
              </a:rPr>
              <a:t>that transfer spots are limited and should be reserved for men because they </a:t>
            </a:r>
            <a:r>
              <a:rPr lang="en-US" sz="1200" dirty="0" smtClean="0">
                <a:latin typeface="Average"/>
                <a:ea typeface="Average"/>
                <a:cs typeface="Average"/>
                <a:sym typeface="Average"/>
              </a:rPr>
              <a:t>would not eventually leave their careers</a:t>
            </a:r>
            <a:r>
              <a:rPr lang="en-US" sz="1200" baseline="0" dirty="0" smtClean="0">
                <a:latin typeface="Average"/>
                <a:ea typeface="Average"/>
                <a:cs typeface="Average"/>
                <a:sym typeface="Average"/>
              </a:rPr>
              <a:t> to have a family </a:t>
            </a:r>
            <a:r>
              <a:rPr lang="en" sz="1200" dirty="0" smtClean="0">
                <a:latin typeface="Average"/>
                <a:ea typeface="Average"/>
                <a:cs typeface="Average"/>
                <a:sym typeface="Average"/>
              </a:rPr>
              <a:t>could </a:t>
            </a:r>
            <a:r>
              <a:rPr lang="en" sz="1200" dirty="0">
                <a:latin typeface="Average"/>
                <a:ea typeface="Average"/>
                <a:cs typeface="Average"/>
                <a:sym typeface="Average"/>
              </a:rPr>
              <a:t>have been a barrier that stopped women from pursuing </a:t>
            </a:r>
            <a:r>
              <a:rPr lang="en" sz="1200" dirty="0" smtClean="0">
                <a:latin typeface="Average"/>
                <a:ea typeface="Average"/>
                <a:cs typeface="Average"/>
                <a:sym typeface="Average"/>
              </a:rPr>
              <a:t>journalism</a:t>
            </a:r>
            <a:r>
              <a:rPr lang="en-US" sz="1200" dirty="0" smtClean="0">
                <a:latin typeface="Average"/>
                <a:ea typeface="Average"/>
                <a:cs typeface="Average"/>
                <a:sym typeface="Average"/>
              </a:rPr>
              <a:t>,</a:t>
            </a:r>
            <a:r>
              <a:rPr lang="en-US" sz="1200" baseline="0" dirty="0" smtClean="0">
                <a:latin typeface="Average"/>
                <a:ea typeface="Average"/>
                <a:cs typeface="Average"/>
                <a:sym typeface="Average"/>
              </a:rPr>
              <a:t> but it did not stop Ms. Chou.</a:t>
            </a:r>
          </a:p>
        </p:txBody>
      </p:sp>
    </p:spTree>
    <p:extLst>
      <p:ext uri="{BB962C8B-B14F-4D97-AF65-F5344CB8AC3E}">
        <p14:creationId xmlns:p14="http://schemas.microsoft.com/office/powerpoint/2010/main" val="3240983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grpSp>
        <p:nvGrpSpPr>
          <p:cNvPr id="9" name="Shape 9"/>
          <p:cNvGrpSpPr/>
          <p:nvPr/>
        </p:nvGrpSpPr>
        <p:grpSpPr>
          <a:xfrm>
            <a:off x="4350278" y="2855377"/>
            <a:ext cx="443588" cy="105632"/>
            <a:chOff x="4137525" y="2915950"/>
            <a:chExt cx="869099" cy="206999"/>
          </a:xfrm>
        </p:grpSpPr>
        <p:sp>
          <p:nvSpPr>
            <p:cNvPr id="10" name="Shape 10"/>
            <p:cNvSpPr/>
            <p:nvPr/>
          </p:nvSpPr>
          <p:spPr>
            <a:xfrm>
              <a:off x="4468575" y="2915950"/>
              <a:ext cx="206999" cy="206999"/>
            </a:xfrm>
            <a:prstGeom prst="ellipse">
              <a:avLst/>
            </a:prstGeom>
            <a:solidFill>
              <a:schemeClr val="dk1"/>
            </a:solidFill>
            <a:ln>
              <a:noFill/>
            </a:ln>
          </p:spPr>
          <p:txBody>
            <a:bodyPr lIns="91425" tIns="91425" rIns="91425" bIns="91425" anchor="ctr" anchorCtr="0">
              <a:noAutofit/>
            </a:bodyPr>
            <a:lstStyle/>
            <a:p>
              <a:pPr>
                <a:spcBef>
                  <a:spcPts val="0"/>
                </a:spcBef>
                <a:buNone/>
              </a:pPr>
              <a:endParaRPr/>
            </a:p>
          </p:txBody>
        </p:sp>
        <p:sp>
          <p:nvSpPr>
            <p:cNvPr id="11" name="Shape 11"/>
            <p:cNvSpPr/>
            <p:nvPr/>
          </p:nvSpPr>
          <p:spPr>
            <a:xfrm>
              <a:off x="4799625" y="2915950"/>
              <a:ext cx="206999" cy="206999"/>
            </a:xfrm>
            <a:prstGeom prst="ellipse">
              <a:avLst/>
            </a:prstGeom>
            <a:solidFill>
              <a:schemeClr val="dk1"/>
            </a:solidFill>
            <a:ln>
              <a:noFill/>
            </a:ln>
          </p:spPr>
          <p:txBody>
            <a:bodyPr lIns="91425" tIns="91425" rIns="91425" bIns="91425" anchor="ctr" anchorCtr="0">
              <a:noAutofit/>
            </a:bodyPr>
            <a:lstStyle/>
            <a:p>
              <a:pPr>
                <a:spcBef>
                  <a:spcPts val="0"/>
                </a:spcBef>
                <a:buNone/>
              </a:pPr>
              <a:endParaRPr/>
            </a:p>
          </p:txBody>
        </p:sp>
        <p:sp>
          <p:nvSpPr>
            <p:cNvPr id="12" name="Shape 12"/>
            <p:cNvSpPr/>
            <p:nvPr/>
          </p:nvSpPr>
          <p:spPr>
            <a:xfrm>
              <a:off x="4137525" y="2915950"/>
              <a:ext cx="206999" cy="206999"/>
            </a:xfrm>
            <a:prstGeom prst="ellipse">
              <a:avLst/>
            </a:prstGeom>
            <a:solidFill>
              <a:schemeClr val="dk1"/>
            </a:solidFill>
            <a:ln>
              <a:noFill/>
            </a:ln>
          </p:spPr>
          <p:txBody>
            <a:bodyPr lIns="91425" tIns="91425" rIns="91425" bIns="91425" anchor="ctr" anchorCtr="0">
              <a:noAutofit/>
            </a:bodyPr>
            <a:lstStyle/>
            <a:p>
              <a:pPr>
                <a:spcBef>
                  <a:spcPts val="0"/>
                </a:spcBef>
                <a:buNone/>
              </a:pPr>
              <a:endParaRPr/>
            </a:p>
          </p:txBody>
        </p:sp>
      </p:grpSp>
      <p:sp>
        <p:nvSpPr>
          <p:cNvPr id="13" name="Shape 13"/>
          <p:cNvSpPr txBox="1">
            <a:spLocks noGrp="1"/>
          </p:cNvSpPr>
          <p:nvPr>
            <p:ph type="ctrTitle"/>
          </p:nvPr>
        </p:nvSpPr>
        <p:spPr>
          <a:xfrm>
            <a:off x="671257" y="990800"/>
            <a:ext cx="7801500" cy="1730099"/>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4" name="Shape 14"/>
          <p:cNvSpPr txBox="1">
            <a:spLocks noGrp="1"/>
          </p:cNvSpPr>
          <p:nvPr>
            <p:ph type="subTitle" idx="1"/>
          </p:nvPr>
        </p:nvSpPr>
        <p:spPr>
          <a:xfrm>
            <a:off x="671250" y="3174875"/>
            <a:ext cx="7801500" cy="7926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15" name="Shape 15"/>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1255275"/>
            <a:ext cx="8520599" cy="18906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50" name="Shape 50"/>
          <p:cNvSpPr txBox="1">
            <a:spLocks noGrp="1"/>
          </p:cNvSpPr>
          <p:nvPr>
            <p:ph type="body" idx="1"/>
          </p:nvPr>
        </p:nvSpPr>
        <p:spPr>
          <a:xfrm>
            <a:off x="311700" y="3228425"/>
            <a:ext cx="8520599"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51" name="Shape 51"/>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671250" y="2141250"/>
            <a:ext cx="7852199" cy="8610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8" name="Shape 18"/>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2" name="Shape 22"/>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5" name="Shape 25"/>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6" name="Shape 26"/>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7" name="Shape 27"/>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0" name="Shape 30"/>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33" name="Shape 33"/>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4" name="Shape 34"/>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526350"/>
            <a:ext cx="6227100" cy="4090800"/>
          </a:xfrm>
          <a:prstGeom prst="rect">
            <a:avLst/>
          </a:prstGeom>
        </p:spPr>
        <p:txBody>
          <a:bodyPr lIns="91425" tIns="91425" rIns="91425" bIns="91425" anchor="ctr" anchorCtr="0"/>
          <a:lstStyle>
            <a:lvl1pPr>
              <a:spcBef>
                <a:spcPts val="0"/>
              </a:spcBef>
              <a:buClr>
                <a:schemeClr val="lt1"/>
              </a:buClr>
              <a:buSzPct val="100000"/>
              <a:defRPr sz="4800">
                <a:solidFill>
                  <a:schemeClr val="lt1"/>
                </a:solidFill>
              </a:defRPr>
            </a:lvl1pPr>
            <a:lvl2pPr>
              <a:spcBef>
                <a:spcPts val="0"/>
              </a:spcBef>
              <a:buClr>
                <a:schemeClr val="lt1"/>
              </a:buClr>
              <a:buSzPct val="100000"/>
              <a:defRPr sz="4800">
                <a:solidFill>
                  <a:schemeClr val="lt1"/>
                </a:solidFill>
              </a:defRPr>
            </a:lvl2pPr>
            <a:lvl3pPr>
              <a:spcBef>
                <a:spcPts val="0"/>
              </a:spcBef>
              <a:buClr>
                <a:schemeClr val="lt1"/>
              </a:buClr>
              <a:buSzPct val="100000"/>
              <a:defRPr sz="4800">
                <a:solidFill>
                  <a:schemeClr val="lt1"/>
                </a:solidFill>
              </a:defRPr>
            </a:lvl3pPr>
            <a:lvl4pPr>
              <a:spcBef>
                <a:spcPts val="0"/>
              </a:spcBef>
              <a:buClr>
                <a:schemeClr val="lt1"/>
              </a:buClr>
              <a:buSzPct val="100000"/>
              <a:defRPr sz="4800">
                <a:solidFill>
                  <a:schemeClr val="lt1"/>
                </a:solidFill>
              </a:defRPr>
            </a:lvl4pPr>
            <a:lvl5pPr>
              <a:spcBef>
                <a:spcPts val="0"/>
              </a:spcBef>
              <a:buClr>
                <a:schemeClr val="lt1"/>
              </a:buClr>
              <a:buSzPct val="100000"/>
              <a:defRPr sz="4800">
                <a:solidFill>
                  <a:schemeClr val="lt1"/>
                </a:solidFill>
              </a:defRPr>
            </a:lvl5pPr>
            <a:lvl6pPr>
              <a:spcBef>
                <a:spcPts val="0"/>
              </a:spcBef>
              <a:buClr>
                <a:schemeClr val="lt1"/>
              </a:buClr>
              <a:buSzPct val="100000"/>
              <a:defRPr sz="4800">
                <a:solidFill>
                  <a:schemeClr val="lt1"/>
                </a:solidFill>
              </a:defRPr>
            </a:lvl6pPr>
            <a:lvl7pPr>
              <a:spcBef>
                <a:spcPts val="0"/>
              </a:spcBef>
              <a:buClr>
                <a:schemeClr val="lt1"/>
              </a:buClr>
              <a:buSzPct val="100000"/>
              <a:defRPr sz="4800">
                <a:solidFill>
                  <a:schemeClr val="lt1"/>
                </a:solidFill>
              </a:defRPr>
            </a:lvl7pPr>
            <a:lvl8pPr>
              <a:spcBef>
                <a:spcPts val="0"/>
              </a:spcBef>
              <a:buClr>
                <a:schemeClr val="lt1"/>
              </a:buClr>
              <a:buSzPct val="100000"/>
              <a:defRPr sz="4800">
                <a:solidFill>
                  <a:schemeClr val="lt1"/>
                </a:solidFill>
              </a:defRPr>
            </a:lvl8pPr>
            <a:lvl9pPr>
              <a:spcBef>
                <a:spcPts val="0"/>
              </a:spcBef>
              <a:buClr>
                <a:schemeClr val="lt1"/>
              </a:buClr>
              <a:buSzPct val="100000"/>
              <a:defRPr sz="4800">
                <a:solidFill>
                  <a:schemeClr val="lt1"/>
                </a:solidFill>
              </a:defRPr>
            </a:lvl9pPr>
          </a:lstStyle>
          <a:p>
            <a:endParaRPr/>
          </a:p>
        </p:txBody>
      </p:sp>
      <p:sp>
        <p:nvSpPr>
          <p:cNvPr id="37" name="Shape 37"/>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8"/>
        <p:cNvGrpSpPr/>
        <p:nvPr/>
      </p:nvGrpSpPr>
      <p:grpSpPr>
        <a:xfrm>
          <a:off x="0" y="0"/>
          <a:ext cx="0" cy="0"/>
          <a:chOff x="0" y="0"/>
          <a:chExt cx="0" cy="0"/>
        </a:xfrm>
      </p:grpSpPr>
      <p:sp>
        <p:nvSpPr>
          <p:cNvPr id="39" name="Shape 39"/>
          <p:cNvSpPr/>
          <p:nvPr/>
        </p:nvSpPr>
        <p:spPr>
          <a:xfrm>
            <a:off x="4572000" y="0"/>
            <a:ext cx="4572000" cy="5143499"/>
          </a:xfrm>
          <a:prstGeom prst="rect">
            <a:avLst/>
          </a:prstGeom>
          <a:solidFill>
            <a:schemeClr val="dk1"/>
          </a:solidFill>
          <a:ln>
            <a:noFill/>
          </a:ln>
        </p:spPr>
        <p:txBody>
          <a:bodyPr lIns="91425" tIns="91425" rIns="91425" bIns="91425" anchor="ctr" anchorCtr="0">
            <a:noAutofit/>
          </a:bodyPr>
          <a:lstStyle/>
          <a:p>
            <a:pPr>
              <a:spcBef>
                <a:spcPts val="0"/>
              </a:spcBef>
              <a:buNone/>
            </a:pPr>
            <a:endParaRPr/>
          </a:p>
        </p:txBody>
      </p:sp>
      <p:cxnSp>
        <p:nvCxnSpPr>
          <p:cNvPr id="40" name="Shape 40"/>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1" name="Shape 41"/>
          <p:cNvSpPr txBox="1">
            <a:spLocks noGrp="1"/>
          </p:cNvSpPr>
          <p:nvPr>
            <p:ph type="title"/>
          </p:nvPr>
        </p:nvSpPr>
        <p:spPr>
          <a:xfrm>
            <a:off x="265500" y="1081400"/>
            <a:ext cx="4045199" cy="17103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42" name="Shape 42"/>
          <p:cNvSpPr txBox="1">
            <a:spLocks noGrp="1"/>
          </p:cNvSpPr>
          <p:nvPr>
            <p:ph type="subTitle" idx="1"/>
          </p:nvPr>
        </p:nvSpPr>
        <p:spPr>
          <a:xfrm>
            <a:off x="265500" y="2845200"/>
            <a:ext cx="4045199" cy="1345500"/>
          </a:xfrm>
          <a:prstGeom prst="rect">
            <a:avLst/>
          </a:prstGeom>
        </p:spPr>
        <p:txBody>
          <a:bodyPr lIns="91425" tIns="91425" rIns="91425" bIns="91425" anchor="t" anchorCtr="0"/>
          <a:lstStyle>
            <a:lvl1pPr algn="ctr">
              <a:lnSpc>
                <a:spcPct val="100000"/>
              </a:lnSpc>
              <a:spcBef>
                <a:spcPts val="0"/>
              </a:spcBef>
              <a:spcAft>
                <a:spcPts val="0"/>
              </a:spcAft>
              <a:buClr>
                <a:schemeClr val="dk1"/>
              </a:buClr>
              <a:buSzPct val="100000"/>
              <a:buNone/>
              <a:defRPr sz="2100">
                <a:solidFill>
                  <a:schemeClr val="dk1"/>
                </a:solidFill>
              </a:defRPr>
            </a:lvl1pPr>
            <a:lvl2pPr algn="ctr">
              <a:lnSpc>
                <a:spcPct val="100000"/>
              </a:lnSpc>
              <a:spcBef>
                <a:spcPts val="0"/>
              </a:spcBef>
              <a:spcAft>
                <a:spcPts val="0"/>
              </a:spcAft>
              <a:buClr>
                <a:schemeClr val="dk1"/>
              </a:buClr>
              <a:buSzPct val="100000"/>
              <a:buNone/>
              <a:defRPr sz="2100">
                <a:solidFill>
                  <a:schemeClr val="dk1"/>
                </a:solidFill>
              </a:defRPr>
            </a:lvl2pPr>
            <a:lvl3pPr algn="ctr">
              <a:lnSpc>
                <a:spcPct val="100000"/>
              </a:lnSpc>
              <a:spcBef>
                <a:spcPts val="0"/>
              </a:spcBef>
              <a:spcAft>
                <a:spcPts val="0"/>
              </a:spcAft>
              <a:buClr>
                <a:schemeClr val="dk1"/>
              </a:buClr>
              <a:buSzPct val="100000"/>
              <a:buNone/>
              <a:defRPr sz="2100">
                <a:solidFill>
                  <a:schemeClr val="dk1"/>
                </a:solidFill>
              </a:defRPr>
            </a:lvl3pPr>
            <a:lvl4pPr algn="ctr">
              <a:lnSpc>
                <a:spcPct val="100000"/>
              </a:lnSpc>
              <a:spcBef>
                <a:spcPts val="0"/>
              </a:spcBef>
              <a:spcAft>
                <a:spcPts val="0"/>
              </a:spcAft>
              <a:buClr>
                <a:schemeClr val="dk1"/>
              </a:buClr>
              <a:buSzPct val="100000"/>
              <a:buNone/>
              <a:defRPr sz="2100">
                <a:solidFill>
                  <a:schemeClr val="dk1"/>
                </a:solidFill>
              </a:defRPr>
            </a:lvl4pPr>
            <a:lvl5pPr algn="ctr">
              <a:lnSpc>
                <a:spcPct val="100000"/>
              </a:lnSpc>
              <a:spcBef>
                <a:spcPts val="0"/>
              </a:spcBef>
              <a:spcAft>
                <a:spcPts val="0"/>
              </a:spcAft>
              <a:buClr>
                <a:schemeClr val="dk1"/>
              </a:buClr>
              <a:buSzPct val="100000"/>
              <a:buNone/>
              <a:defRPr sz="2100">
                <a:solidFill>
                  <a:schemeClr val="dk1"/>
                </a:solidFill>
              </a:defRPr>
            </a:lvl5pPr>
            <a:lvl6pPr algn="ctr">
              <a:lnSpc>
                <a:spcPct val="100000"/>
              </a:lnSpc>
              <a:spcBef>
                <a:spcPts val="0"/>
              </a:spcBef>
              <a:spcAft>
                <a:spcPts val="0"/>
              </a:spcAft>
              <a:buClr>
                <a:schemeClr val="dk1"/>
              </a:buClr>
              <a:buSzPct val="100000"/>
              <a:buNone/>
              <a:defRPr sz="2100">
                <a:solidFill>
                  <a:schemeClr val="dk1"/>
                </a:solidFill>
              </a:defRPr>
            </a:lvl6pPr>
            <a:lvl7pPr algn="ctr">
              <a:lnSpc>
                <a:spcPct val="100000"/>
              </a:lnSpc>
              <a:spcBef>
                <a:spcPts val="0"/>
              </a:spcBef>
              <a:spcAft>
                <a:spcPts val="0"/>
              </a:spcAft>
              <a:buClr>
                <a:schemeClr val="dk1"/>
              </a:buClr>
              <a:buSzPct val="100000"/>
              <a:buNone/>
              <a:defRPr sz="2100">
                <a:solidFill>
                  <a:schemeClr val="dk1"/>
                </a:solidFill>
              </a:defRPr>
            </a:lvl7pPr>
            <a:lvl8pPr algn="ctr">
              <a:lnSpc>
                <a:spcPct val="100000"/>
              </a:lnSpc>
              <a:spcBef>
                <a:spcPts val="0"/>
              </a:spcBef>
              <a:spcAft>
                <a:spcPts val="0"/>
              </a:spcAft>
              <a:buClr>
                <a:schemeClr val="dk1"/>
              </a:buClr>
              <a:buSzPct val="100000"/>
              <a:buNone/>
              <a:defRPr sz="2100">
                <a:solidFill>
                  <a:schemeClr val="dk1"/>
                </a:solidFill>
              </a:defRPr>
            </a:lvl8pPr>
            <a:lvl9pPr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3" name="Shape 43"/>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a:spcBef>
                <a:spcPts val="0"/>
              </a:spcBef>
              <a:buClr>
                <a:schemeClr val="lt1"/>
              </a:buClr>
              <a:defRPr>
                <a:solidFill>
                  <a:schemeClr val="lt1"/>
                </a:solidFill>
              </a:defRPr>
            </a:lvl1pPr>
            <a:lvl2pPr>
              <a:spcBef>
                <a:spcPts val="0"/>
              </a:spcBef>
              <a:buClr>
                <a:schemeClr val="lt1"/>
              </a:buClr>
              <a:defRPr>
                <a:solidFill>
                  <a:schemeClr val="lt1"/>
                </a:solidFill>
              </a:defRPr>
            </a:lvl2pPr>
            <a:lvl3pPr>
              <a:spcBef>
                <a:spcPts val="0"/>
              </a:spcBef>
              <a:buClr>
                <a:schemeClr val="lt1"/>
              </a:buClr>
              <a:defRPr>
                <a:solidFill>
                  <a:schemeClr val="lt1"/>
                </a:solidFill>
              </a:defRPr>
            </a:lvl3pPr>
            <a:lvl4pPr>
              <a:spcBef>
                <a:spcPts val="0"/>
              </a:spcBef>
              <a:buClr>
                <a:schemeClr val="lt1"/>
              </a:buClr>
              <a:defRPr>
                <a:solidFill>
                  <a:schemeClr val="lt1"/>
                </a:solidFill>
              </a:defRPr>
            </a:lvl4pPr>
            <a:lvl5pPr>
              <a:spcBef>
                <a:spcPts val="0"/>
              </a:spcBef>
              <a:buClr>
                <a:schemeClr val="lt1"/>
              </a:buClr>
              <a:defRPr>
                <a:solidFill>
                  <a:schemeClr val="lt1"/>
                </a:solidFill>
              </a:defRPr>
            </a:lvl5pPr>
            <a:lvl6pPr>
              <a:spcBef>
                <a:spcPts val="0"/>
              </a:spcBef>
              <a:buClr>
                <a:schemeClr val="lt1"/>
              </a:buClr>
              <a:defRPr>
                <a:solidFill>
                  <a:schemeClr val="lt1"/>
                </a:solidFill>
              </a:defRPr>
            </a:lvl6pPr>
            <a:lvl7pPr>
              <a:spcBef>
                <a:spcPts val="0"/>
              </a:spcBef>
              <a:buClr>
                <a:schemeClr val="lt1"/>
              </a:buClr>
              <a:defRPr>
                <a:solidFill>
                  <a:schemeClr val="lt1"/>
                </a:solidFill>
              </a:defRPr>
            </a:lvl7pPr>
            <a:lvl8pPr>
              <a:spcBef>
                <a:spcPts val="0"/>
              </a:spcBef>
              <a:buClr>
                <a:schemeClr val="lt1"/>
              </a:buClr>
              <a:defRPr>
                <a:solidFill>
                  <a:schemeClr val="lt1"/>
                </a:solidFill>
              </a:defRPr>
            </a:lvl8pPr>
            <a:lvl9pPr>
              <a:spcBef>
                <a:spcPts val="0"/>
              </a:spcBef>
              <a:buClr>
                <a:schemeClr val="lt1"/>
              </a:buClr>
              <a:defRPr>
                <a:solidFill>
                  <a:schemeClr val="lt1"/>
                </a:solidFill>
              </a:defRPr>
            </a:lvl9pPr>
          </a:lstStyle>
          <a:p>
            <a:endParaRPr/>
          </a:p>
        </p:txBody>
      </p:sp>
      <p:sp>
        <p:nvSpPr>
          <p:cNvPr id="44" name="Shape 44"/>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7" name="Shape 47"/>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a:spcBef>
                <a:spcPts val="0"/>
              </a:spcBef>
              <a:buClr>
                <a:schemeClr val="dk1"/>
              </a:buClr>
              <a:buSzPct val="100000"/>
              <a:buFont typeface="Oswald"/>
              <a:buNone/>
              <a:defRPr sz="3000">
                <a:solidFill>
                  <a:schemeClr val="dk1"/>
                </a:solidFill>
                <a:latin typeface="Oswald"/>
                <a:ea typeface="Oswald"/>
                <a:cs typeface="Oswald"/>
                <a:sym typeface="Oswald"/>
              </a:defRPr>
            </a:lvl1pPr>
            <a:lvl2pPr>
              <a:spcBef>
                <a:spcPts val="0"/>
              </a:spcBef>
              <a:buClr>
                <a:schemeClr val="dk1"/>
              </a:buClr>
              <a:buSzPct val="100000"/>
              <a:buFont typeface="Oswald"/>
              <a:buNone/>
              <a:defRPr sz="3000">
                <a:solidFill>
                  <a:schemeClr val="dk1"/>
                </a:solidFill>
                <a:latin typeface="Oswald"/>
                <a:ea typeface="Oswald"/>
                <a:cs typeface="Oswald"/>
                <a:sym typeface="Oswald"/>
              </a:defRPr>
            </a:lvl2pPr>
            <a:lvl3pPr>
              <a:spcBef>
                <a:spcPts val="0"/>
              </a:spcBef>
              <a:buClr>
                <a:schemeClr val="dk1"/>
              </a:buClr>
              <a:buSzPct val="100000"/>
              <a:buFont typeface="Oswald"/>
              <a:buNone/>
              <a:defRPr sz="3000">
                <a:solidFill>
                  <a:schemeClr val="dk1"/>
                </a:solidFill>
                <a:latin typeface="Oswald"/>
                <a:ea typeface="Oswald"/>
                <a:cs typeface="Oswald"/>
                <a:sym typeface="Oswald"/>
              </a:defRPr>
            </a:lvl3pPr>
            <a:lvl4pPr>
              <a:spcBef>
                <a:spcPts val="0"/>
              </a:spcBef>
              <a:buClr>
                <a:schemeClr val="dk1"/>
              </a:buClr>
              <a:buSzPct val="100000"/>
              <a:buFont typeface="Oswald"/>
              <a:buNone/>
              <a:defRPr sz="3000">
                <a:solidFill>
                  <a:schemeClr val="dk1"/>
                </a:solidFill>
                <a:latin typeface="Oswald"/>
                <a:ea typeface="Oswald"/>
                <a:cs typeface="Oswald"/>
                <a:sym typeface="Oswald"/>
              </a:defRPr>
            </a:lvl4pPr>
            <a:lvl5pPr>
              <a:spcBef>
                <a:spcPts val="0"/>
              </a:spcBef>
              <a:buClr>
                <a:schemeClr val="dk1"/>
              </a:buClr>
              <a:buSzPct val="100000"/>
              <a:buFont typeface="Oswald"/>
              <a:buNone/>
              <a:defRPr sz="3000">
                <a:solidFill>
                  <a:schemeClr val="dk1"/>
                </a:solidFill>
                <a:latin typeface="Oswald"/>
                <a:ea typeface="Oswald"/>
                <a:cs typeface="Oswald"/>
                <a:sym typeface="Oswald"/>
              </a:defRPr>
            </a:lvl5pPr>
            <a:lvl6pPr>
              <a:spcBef>
                <a:spcPts val="0"/>
              </a:spcBef>
              <a:buClr>
                <a:schemeClr val="dk1"/>
              </a:buClr>
              <a:buSzPct val="100000"/>
              <a:buFont typeface="Oswald"/>
              <a:buNone/>
              <a:defRPr sz="3000">
                <a:solidFill>
                  <a:schemeClr val="dk1"/>
                </a:solidFill>
                <a:latin typeface="Oswald"/>
                <a:ea typeface="Oswald"/>
                <a:cs typeface="Oswald"/>
                <a:sym typeface="Oswald"/>
              </a:defRPr>
            </a:lvl6pPr>
            <a:lvl7pPr>
              <a:spcBef>
                <a:spcPts val="0"/>
              </a:spcBef>
              <a:buClr>
                <a:schemeClr val="dk1"/>
              </a:buClr>
              <a:buSzPct val="100000"/>
              <a:buFont typeface="Oswald"/>
              <a:buNone/>
              <a:defRPr sz="3000">
                <a:solidFill>
                  <a:schemeClr val="dk1"/>
                </a:solidFill>
                <a:latin typeface="Oswald"/>
                <a:ea typeface="Oswald"/>
                <a:cs typeface="Oswald"/>
                <a:sym typeface="Oswald"/>
              </a:defRPr>
            </a:lvl7pPr>
            <a:lvl8pPr>
              <a:spcBef>
                <a:spcPts val="0"/>
              </a:spcBef>
              <a:buClr>
                <a:schemeClr val="dk1"/>
              </a:buClr>
              <a:buSzPct val="100000"/>
              <a:buFont typeface="Oswald"/>
              <a:buNone/>
              <a:defRPr sz="3000">
                <a:solidFill>
                  <a:schemeClr val="dk1"/>
                </a:solidFill>
                <a:latin typeface="Oswald"/>
                <a:ea typeface="Oswald"/>
                <a:cs typeface="Oswald"/>
                <a:sym typeface="Oswald"/>
              </a:defRPr>
            </a:lvl8pPr>
            <a:lvl9pPr>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6" name="Shape 6"/>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7" name="Shape 7"/>
          <p:cNvSpPr txBox="1">
            <a:spLocks noGrp="1"/>
          </p:cNvSpPr>
          <p:nvPr>
            <p:ph type="sldNum" idx="12"/>
          </p:nvPr>
        </p:nvSpPr>
        <p:spPr>
          <a:xfrm>
            <a:off x="8490250" y="4681009"/>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accent3"/>
                </a:solidFill>
                <a:latin typeface="Average"/>
                <a:ea typeface="Average"/>
                <a:cs typeface="Average"/>
                <a:sym typeface="Average"/>
              </a:rPr>
              <a:t>‹#›</a:t>
            </a:fld>
            <a:endParaRPr lang="en"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slideLayout" Target="../slideLayouts/slideLayout3.xml"/><Relationship Id="rId3" Type="http://schemas.microsoft.com/office/2007/relationships/media" Target="../media/media2.m4a"/><Relationship Id="rId7" Type="http://schemas.microsoft.com/office/2007/relationships/media" Target="../media/media4.m4a"/><Relationship Id="rId12" Type="http://schemas.openxmlformats.org/officeDocument/2006/relationships/audio" Target="../media/media6.m4a"/><Relationship Id="rId17" Type="http://schemas.openxmlformats.org/officeDocument/2006/relationships/image" Target="../media/image5.png"/><Relationship Id="rId2" Type="http://schemas.openxmlformats.org/officeDocument/2006/relationships/audio" Target="../media/media1.m4a"/><Relationship Id="rId16" Type="http://schemas.openxmlformats.org/officeDocument/2006/relationships/image" Target="../media/image4.png"/><Relationship Id="rId1" Type="http://schemas.microsoft.com/office/2007/relationships/media" Target="../media/media1.m4a"/><Relationship Id="rId6" Type="http://schemas.openxmlformats.org/officeDocument/2006/relationships/audio" Target="../media/media3.m4a"/><Relationship Id="rId11" Type="http://schemas.microsoft.com/office/2007/relationships/media" Target="../media/media6.m4a"/><Relationship Id="rId5" Type="http://schemas.microsoft.com/office/2007/relationships/media" Target="../media/media3.m4a"/><Relationship Id="rId15" Type="http://schemas.openxmlformats.org/officeDocument/2006/relationships/image" Target="../media/image3.png"/><Relationship Id="rId10" Type="http://schemas.openxmlformats.org/officeDocument/2006/relationships/audio" Target="../media/media5.m4a"/><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audio" Target="../media/media10.m4a"/><Relationship Id="rId13" Type="http://schemas.microsoft.com/office/2007/relationships/media" Target="../media/media13.m4a"/><Relationship Id="rId18" Type="http://schemas.openxmlformats.org/officeDocument/2006/relationships/audio" Target="../media/media15.m4a"/><Relationship Id="rId26" Type="http://schemas.openxmlformats.org/officeDocument/2006/relationships/image" Target="../media/image4.png"/><Relationship Id="rId3" Type="http://schemas.microsoft.com/office/2007/relationships/media" Target="../media/media8.m4a"/><Relationship Id="rId21" Type="http://schemas.microsoft.com/office/2007/relationships/media" Target="../media/media17.m4a"/><Relationship Id="rId7" Type="http://schemas.microsoft.com/office/2007/relationships/media" Target="../media/media10.m4a"/><Relationship Id="rId12" Type="http://schemas.openxmlformats.org/officeDocument/2006/relationships/audio" Target="../media/media12.m4a"/><Relationship Id="rId17" Type="http://schemas.microsoft.com/office/2007/relationships/media" Target="../media/media15.m4a"/><Relationship Id="rId25" Type="http://schemas.openxmlformats.org/officeDocument/2006/relationships/image" Target="../media/image6.png"/><Relationship Id="rId2" Type="http://schemas.openxmlformats.org/officeDocument/2006/relationships/audio" Target="../media/media7.m4a"/><Relationship Id="rId16" Type="http://schemas.openxmlformats.org/officeDocument/2006/relationships/audio" Target="../media/media14.m4a"/><Relationship Id="rId20" Type="http://schemas.openxmlformats.org/officeDocument/2006/relationships/audio" Target="../media/media16.m4a"/><Relationship Id="rId1" Type="http://schemas.microsoft.com/office/2007/relationships/media" Target="../media/media7.m4a"/><Relationship Id="rId6" Type="http://schemas.openxmlformats.org/officeDocument/2006/relationships/audio" Target="../media/media9.m4a"/><Relationship Id="rId11" Type="http://schemas.microsoft.com/office/2007/relationships/media" Target="../media/media12.m4a"/><Relationship Id="rId24" Type="http://schemas.openxmlformats.org/officeDocument/2006/relationships/notesSlide" Target="../notesSlides/notesSlide3.xml"/><Relationship Id="rId5" Type="http://schemas.microsoft.com/office/2007/relationships/media" Target="../media/media9.m4a"/><Relationship Id="rId15" Type="http://schemas.microsoft.com/office/2007/relationships/media" Target="../media/media14.m4a"/><Relationship Id="rId23" Type="http://schemas.openxmlformats.org/officeDocument/2006/relationships/slideLayout" Target="../slideLayouts/slideLayout3.xml"/><Relationship Id="rId10" Type="http://schemas.openxmlformats.org/officeDocument/2006/relationships/audio" Target="../media/media11.m4a"/><Relationship Id="rId19" Type="http://schemas.microsoft.com/office/2007/relationships/media" Target="../media/media16.m4a"/><Relationship Id="rId4" Type="http://schemas.openxmlformats.org/officeDocument/2006/relationships/audio" Target="../media/media8.m4a"/><Relationship Id="rId9" Type="http://schemas.microsoft.com/office/2007/relationships/media" Target="../media/media11.m4a"/><Relationship Id="rId14" Type="http://schemas.openxmlformats.org/officeDocument/2006/relationships/audio" Target="../media/media13.m4a"/><Relationship Id="rId22" Type="http://schemas.openxmlformats.org/officeDocument/2006/relationships/audio" Target="../media/media17.m4a"/><Relationship Id="rId27"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a:spLocks noGrp="1"/>
          </p:cNvSpPr>
          <p:nvPr>
            <p:ph type="ctrTitle"/>
          </p:nvPr>
        </p:nvSpPr>
        <p:spPr>
          <a:xfrm>
            <a:off x="771375" y="612350"/>
            <a:ext cx="5244000" cy="1031400"/>
          </a:xfrm>
          <a:prstGeom prst="rect">
            <a:avLst/>
          </a:prstGeom>
        </p:spPr>
        <p:txBody>
          <a:bodyPr lIns="91425" tIns="91425" rIns="91425" bIns="91425" anchor="b" anchorCtr="0">
            <a:noAutofit/>
          </a:bodyPr>
          <a:lstStyle/>
          <a:p>
            <a:pPr>
              <a:spcBef>
                <a:spcPts val="0"/>
              </a:spcBef>
              <a:buNone/>
            </a:pPr>
            <a:r>
              <a:rPr lang="en"/>
              <a:t>Jennifer Chou</a:t>
            </a:r>
          </a:p>
        </p:txBody>
      </p:sp>
      <p:sp>
        <p:nvSpPr>
          <p:cNvPr id="56" name="Shape 56"/>
          <p:cNvSpPr txBox="1">
            <a:spLocks noGrp="1"/>
          </p:cNvSpPr>
          <p:nvPr>
            <p:ph type="subTitle" idx="1"/>
          </p:nvPr>
        </p:nvSpPr>
        <p:spPr>
          <a:xfrm>
            <a:off x="4605375" y="3183575"/>
            <a:ext cx="3967199" cy="792600"/>
          </a:xfrm>
          <a:prstGeom prst="rect">
            <a:avLst/>
          </a:prstGeom>
          <a:ln>
            <a:noFill/>
          </a:ln>
        </p:spPr>
        <p:txBody>
          <a:bodyPr lIns="91425" tIns="91425" rIns="91425" bIns="91425" anchor="t" anchorCtr="0">
            <a:noAutofit/>
          </a:bodyPr>
          <a:lstStyle/>
          <a:p>
            <a:pPr>
              <a:spcBef>
                <a:spcPts val="0"/>
              </a:spcBef>
              <a:buNone/>
            </a:pPr>
            <a:r>
              <a:rPr lang="en" sz="1600">
                <a:solidFill>
                  <a:srgbClr val="FFFFFF"/>
                </a:solidFill>
              </a:rPr>
              <a:t>Founding member and Former Deputy Director of Programming at Radio Free Asia </a:t>
            </a:r>
          </a:p>
        </p:txBody>
      </p:sp>
      <p:pic>
        <p:nvPicPr>
          <p:cNvPr id="57" name="Shape 57"/>
          <p:cNvPicPr preferRelativeResize="0"/>
          <p:nvPr/>
        </p:nvPicPr>
        <p:blipFill>
          <a:blip r:embed="rId3">
            <a:alphaModFix/>
          </a:blip>
          <a:stretch>
            <a:fillRect/>
          </a:stretch>
        </p:blipFill>
        <p:spPr>
          <a:xfrm>
            <a:off x="2361425" y="1643750"/>
            <a:ext cx="1856000" cy="1856000"/>
          </a:xfrm>
          <a:prstGeom prst="rect">
            <a:avLst/>
          </a:prstGeom>
          <a:noFill/>
          <a:ln>
            <a:noFill/>
          </a:ln>
        </p:spPr>
      </p:pic>
      <p:pic>
        <p:nvPicPr>
          <p:cNvPr id="58" name="Shape 58"/>
          <p:cNvPicPr preferRelativeResize="0"/>
          <p:nvPr/>
        </p:nvPicPr>
        <p:blipFill>
          <a:blip r:embed="rId4">
            <a:alphaModFix/>
          </a:blip>
          <a:stretch>
            <a:fillRect/>
          </a:stretch>
        </p:blipFill>
        <p:spPr>
          <a:xfrm>
            <a:off x="2179762" y="3624862"/>
            <a:ext cx="2219325" cy="6572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Content</a:t>
            </a:r>
          </a:p>
        </p:txBody>
      </p:sp>
      <p:sp>
        <p:nvSpPr>
          <p:cNvPr id="64" name="Shape 64"/>
          <p:cNvSpPr txBox="1">
            <a:spLocks noGrp="1"/>
          </p:cNvSpPr>
          <p:nvPr>
            <p:ph type="body" idx="1"/>
          </p:nvPr>
        </p:nvSpPr>
        <p:spPr>
          <a:xfrm>
            <a:off x="0" y="863550"/>
            <a:ext cx="9144000" cy="4280099"/>
          </a:xfrm>
          <a:prstGeom prst="rect">
            <a:avLst/>
          </a:prstGeom>
        </p:spPr>
        <p:txBody>
          <a:bodyPr lIns="91425" tIns="91425" rIns="91425" bIns="91425" anchor="t" anchorCtr="0">
            <a:noAutofit/>
          </a:bodyPr>
          <a:lstStyle/>
          <a:p>
            <a:pPr>
              <a:spcBef>
                <a:spcPts val="0"/>
              </a:spcBef>
              <a:buNone/>
            </a:pPr>
            <a:r>
              <a:rPr lang="en"/>
              <a:t>What is your interviewee’s mission or goals in life and how is she/he fulfilling this?  How does her/his mission or goals relate to women’s roles in US-Asian relations?  What did you learn from the interviewee that 1) reinforced things we learned in class and 2) provided new information? </a:t>
            </a:r>
          </a:p>
        </p:txBody>
      </p:sp>
      <p:pic>
        <p:nvPicPr>
          <p:cNvPr id="65" name="Shape 65"/>
          <p:cNvPicPr preferRelativeResize="0"/>
          <p:nvPr/>
        </p:nvPicPr>
        <p:blipFill>
          <a:blip r:embed="rId15">
            <a:alphaModFix/>
          </a:blip>
          <a:stretch>
            <a:fillRect/>
          </a:stretch>
        </p:blipFill>
        <p:spPr>
          <a:xfrm>
            <a:off x="7239000" y="2762400"/>
            <a:ext cx="1905000" cy="2381250"/>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368800" y="2368550"/>
            <a:ext cx="406400" cy="406400"/>
          </a:xfrm>
          <a:prstGeom prst="rect">
            <a:avLst/>
          </a:prstGeom>
        </p:spPr>
      </p:pic>
      <p:pic>
        <p:nvPicPr>
          <p:cNvPr id="4" name="Sound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165600" y="2165350"/>
            <a:ext cx="812800" cy="812800"/>
          </a:xfrm>
          <a:prstGeom prst="rect">
            <a:avLst/>
          </a:prstGeom>
        </p:spPr>
      </p:pic>
      <p:pic>
        <p:nvPicPr>
          <p:cNvPr id="5" name="Sound 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4165600" y="2165350"/>
            <a:ext cx="812800" cy="812800"/>
          </a:xfrm>
          <a:prstGeom prst="rect">
            <a:avLst/>
          </a:prstGeom>
        </p:spPr>
      </p:pic>
      <p:pic>
        <p:nvPicPr>
          <p:cNvPr id="6" name="Sound 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4165600" y="2165350"/>
            <a:ext cx="812800" cy="812800"/>
          </a:xfrm>
          <a:prstGeom prst="rect">
            <a:avLst/>
          </a:prstGeom>
        </p:spPr>
      </p:pic>
      <p:pic>
        <p:nvPicPr>
          <p:cNvPr id="7" name="Sound 6">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4165600" y="2165350"/>
            <a:ext cx="812800" cy="812800"/>
          </a:xfrm>
          <a:prstGeom prst="rect">
            <a:avLst/>
          </a:prstGeom>
        </p:spPr>
      </p:pic>
      <p:pic>
        <p:nvPicPr>
          <p:cNvPr id="8" name="Sound 7">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4165600" y="2165350"/>
            <a:ext cx="812800" cy="812800"/>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099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3739"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3530"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4969" fill="hold"/>
                                        <p:tgtEl>
                                          <p:spTgt spid="7"/>
                                        </p:tgtEl>
                                      </p:cBhvr>
                                    </p:cmd>
                                  </p:child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7"/>
                </p:tgtEl>
              </p:cMediaNode>
            </p:audi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28870" fill="hold"/>
                                        <p:tgtEl>
                                          <p:spTgt spid="8"/>
                                        </p:tgtEl>
                                      </p:cBhvr>
                                    </p:cmd>
                                  </p:childTnLst>
                                </p:cTn>
                              </p:par>
                            </p:childTnLst>
                          </p:cTn>
                        </p:par>
                      </p:childTnLst>
                    </p:cTn>
                  </p:par>
                </p:childTnLst>
              </p:cTn>
              <p:nextCondLst>
                <p:cond evt="onClick" delay="0">
                  <p:tgtEl>
                    <p:spTgt spid="8"/>
                  </p:tgtEl>
                </p:cond>
              </p:nextCondLst>
            </p:seq>
            <p:audio>
              <p:cMediaNode vol="80000">
                <p:cTn id="3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Process</a:t>
            </a:r>
          </a:p>
        </p:txBody>
      </p:sp>
      <p:sp>
        <p:nvSpPr>
          <p:cNvPr id="71" name="Shape 71"/>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rtl="0">
              <a:spcBef>
                <a:spcPts val="0"/>
              </a:spcBef>
              <a:buNone/>
            </a:pPr>
            <a:r>
              <a:rPr lang="en"/>
              <a:t>How did the questions you asked your interviewee influence the type of information you received?  If working in a team, explain your approach and provide an example of your active listening.</a:t>
            </a:r>
          </a:p>
          <a:p>
            <a:pPr>
              <a:spcBef>
                <a:spcPts val="0"/>
              </a:spcBef>
              <a:buNone/>
            </a:pPr>
            <a:endParaRPr/>
          </a:p>
        </p:txBody>
      </p:sp>
      <p:pic>
        <p:nvPicPr>
          <p:cNvPr id="72" name="Shape 72"/>
          <p:cNvPicPr preferRelativeResize="0"/>
          <p:nvPr/>
        </p:nvPicPr>
        <p:blipFill>
          <a:blip r:embed="rId25">
            <a:alphaModFix/>
          </a:blip>
          <a:stretch>
            <a:fillRect/>
          </a:stretch>
        </p:blipFill>
        <p:spPr>
          <a:xfrm>
            <a:off x="5968875" y="3291350"/>
            <a:ext cx="3175124" cy="1852149"/>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4368800" y="2368550"/>
            <a:ext cx="406400" cy="4064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4368800" y="2368550"/>
            <a:ext cx="406400" cy="4064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4368800" y="2368550"/>
            <a:ext cx="406400" cy="406400"/>
          </a:xfrm>
          <a:prstGeom prst="rect">
            <a:avLst/>
          </a:prstGeom>
        </p:spPr>
      </p:pic>
      <p:pic>
        <p:nvPicPr>
          <p:cNvPr id="5" name="Sound 4">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7"/>
          <a:stretch>
            <a:fillRect/>
          </a:stretch>
        </p:blipFill>
        <p:spPr>
          <a:xfrm>
            <a:off x="4165600" y="2165350"/>
            <a:ext cx="812800" cy="812800"/>
          </a:xfrm>
          <a:prstGeom prst="rect">
            <a:avLst/>
          </a:prstGeom>
        </p:spPr>
      </p:pic>
      <p:pic>
        <p:nvPicPr>
          <p:cNvPr id="6" name="Sound 5">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7"/>
          <a:stretch>
            <a:fillRect/>
          </a:stretch>
        </p:blipFill>
        <p:spPr>
          <a:xfrm>
            <a:off x="4165600" y="2165350"/>
            <a:ext cx="812800" cy="812800"/>
          </a:xfrm>
          <a:prstGeom prst="rect">
            <a:avLst/>
          </a:prstGeom>
        </p:spPr>
      </p:pic>
      <p:pic>
        <p:nvPicPr>
          <p:cNvPr id="7" name="Sound 6">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7"/>
          <a:stretch>
            <a:fillRect/>
          </a:stretch>
        </p:blipFill>
        <p:spPr>
          <a:xfrm>
            <a:off x="4165600" y="2165350"/>
            <a:ext cx="812800" cy="812800"/>
          </a:xfrm>
          <a:prstGeom prst="rect">
            <a:avLst/>
          </a:prstGeom>
        </p:spPr>
      </p:pic>
      <p:pic>
        <p:nvPicPr>
          <p:cNvPr id="8" name="Sound 7">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7"/>
          <a:stretch>
            <a:fillRect/>
          </a:stretch>
        </p:blipFill>
        <p:spPr>
          <a:xfrm>
            <a:off x="4165600" y="2165350"/>
            <a:ext cx="812800" cy="812800"/>
          </a:xfrm>
          <a:prstGeom prst="rect">
            <a:avLst/>
          </a:prstGeom>
        </p:spPr>
      </p:pic>
      <p:pic>
        <p:nvPicPr>
          <p:cNvPr id="9" name="Sound 8">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7"/>
          <a:stretch>
            <a:fillRect/>
          </a:stretch>
        </p:blipFill>
        <p:spPr>
          <a:xfrm>
            <a:off x="4165600" y="2165350"/>
            <a:ext cx="812800" cy="812800"/>
          </a:xfrm>
          <a:prstGeom prst="rect">
            <a:avLst/>
          </a:prstGeom>
        </p:spPr>
      </p:pic>
      <p:pic>
        <p:nvPicPr>
          <p:cNvPr id="10" name="Sound 9">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7"/>
          <a:stretch>
            <a:fillRect/>
          </a:stretch>
        </p:blipFill>
        <p:spPr>
          <a:xfrm>
            <a:off x="4165600" y="2165350"/>
            <a:ext cx="812800" cy="812800"/>
          </a:xfrm>
          <a:prstGeom prst="rect">
            <a:avLst/>
          </a:prstGeom>
        </p:spPr>
      </p:pic>
      <p:pic>
        <p:nvPicPr>
          <p:cNvPr id="11" name="Sound 10">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7"/>
          <a:stretch>
            <a:fillRect/>
          </a:stretch>
        </p:blipFill>
        <p:spPr>
          <a:xfrm>
            <a:off x="4165600" y="2165350"/>
            <a:ext cx="812800" cy="812800"/>
          </a:xfrm>
          <a:prstGeom prst="rect">
            <a:avLst/>
          </a:prstGeom>
        </p:spPr>
      </p:pic>
      <p:pic>
        <p:nvPicPr>
          <p:cNvPr id="12" name="Sound 11">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27"/>
          <a:stretch>
            <a:fillRect/>
          </a:stretch>
        </p:blipFill>
        <p:spPr>
          <a:xfrm>
            <a:off x="4165600" y="2165350"/>
            <a:ext cx="812800" cy="812800"/>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321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8577"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7593"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57408" fill="hold"/>
                                        <p:tgtEl>
                                          <p:spTgt spid="6"/>
                                        </p:tgtEl>
                                      </p:cBhvr>
                                    </p:cmd>
                                  </p:childTnLst>
                                </p:cTn>
                              </p:par>
                            </p:childTnLst>
                          </p:cTn>
                        </p:par>
                      </p:childTnLst>
                    </p:cTn>
                  </p:par>
                </p:childTnLst>
              </p:cTn>
              <p:nextCondLst>
                <p:cond evt="onClick" delay="0">
                  <p:tgtEl>
                    <p:spTgt spid="6"/>
                  </p:tgtEl>
                </p:cond>
              </p:nextCondLst>
            </p:seq>
            <p:audio>
              <p:cMediaNode vol="80000">
                <p:cTn id="31" fill="hold" display="0">
                  <p:stCondLst>
                    <p:cond delay="indefinite"/>
                  </p:stCondLst>
                  <p:endCondLst>
                    <p:cond evt="onStopAudio" delay="0">
                      <p:tgtEl>
                        <p:sldTgt/>
                      </p:tgtEl>
                    </p:cond>
                  </p:endCondLst>
                </p:cTn>
                <p:tgtEl>
                  <p:spTgt spid="6"/>
                </p:tgtEl>
              </p:cMediaNode>
            </p:audi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55248" fill="hold"/>
                                        <p:tgtEl>
                                          <p:spTgt spid="7"/>
                                        </p:tgtEl>
                                      </p:cBhvr>
                                    </p:cmd>
                                  </p:childTnLst>
                                </p:cTn>
                              </p:par>
                            </p:childTnLst>
                          </p:cTn>
                        </p:par>
                      </p:childTnLst>
                    </p:cTn>
                  </p:par>
                </p:childTnLst>
              </p:cTn>
              <p:nextCondLst>
                <p:cond evt="onClick" delay="0">
                  <p:tgtEl>
                    <p:spTgt spid="7"/>
                  </p:tgtEl>
                </p:cond>
              </p:nextCondLst>
            </p:seq>
            <p:audio>
              <p:cMediaNode vol="80000">
                <p:cTn id="37" fill="hold" display="0">
                  <p:stCondLst>
                    <p:cond delay="indefinite"/>
                  </p:stCondLst>
                  <p:endCondLst>
                    <p:cond evt="onStopAudio" delay="0">
                      <p:tgtEl>
                        <p:sldTgt/>
                      </p:tgtEl>
                    </p:cond>
                  </p:endCondLst>
                </p:cTn>
                <p:tgtEl>
                  <p:spTgt spid="7"/>
                </p:tgtEl>
              </p:cMediaNode>
            </p:audio>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56270" fill="hold"/>
                                        <p:tgtEl>
                                          <p:spTgt spid="8"/>
                                        </p:tgtEl>
                                      </p:cBhvr>
                                    </p:cmd>
                                  </p:childTnLst>
                                </p:cTn>
                              </p:par>
                            </p:childTnLst>
                          </p:cTn>
                        </p:par>
                      </p:childTnLst>
                    </p:cTn>
                  </p:par>
                </p:childTnLst>
              </p:cTn>
              <p:nextCondLst>
                <p:cond evt="onClick" delay="0">
                  <p:tgtEl>
                    <p:spTgt spid="8"/>
                  </p:tgtEl>
                </p:cond>
              </p:nextCondLst>
            </p:seq>
            <p:audio>
              <p:cMediaNode vol="80000">
                <p:cTn id="43" fill="hold" display="0">
                  <p:stCondLst>
                    <p:cond delay="indefinite"/>
                  </p:stCondLst>
                  <p:endCondLst>
                    <p:cond evt="onStopAudio" delay="0">
                      <p:tgtEl>
                        <p:sldTgt/>
                      </p:tgtEl>
                    </p:cond>
                  </p:endCondLst>
                </p:cTn>
                <p:tgtEl>
                  <p:spTgt spid="8"/>
                </p:tgtEl>
              </p:cMediaNode>
            </p:audio>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50442" fill="hold"/>
                                        <p:tgtEl>
                                          <p:spTgt spid="9"/>
                                        </p:tgtEl>
                                      </p:cBhvr>
                                    </p:cmd>
                                  </p:childTnLst>
                                </p:cTn>
                              </p:par>
                            </p:childTnLst>
                          </p:cTn>
                        </p:par>
                      </p:childTnLst>
                    </p:cTn>
                  </p:par>
                </p:childTnLst>
              </p:cTn>
              <p:nextCondLst>
                <p:cond evt="onClick" delay="0">
                  <p:tgtEl>
                    <p:spTgt spid="9"/>
                  </p:tgtEl>
                </p:cond>
              </p:nextCondLst>
            </p:seq>
            <p:audio>
              <p:cMediaNode vol="80000">
                <p:cTn id="49" fill="hold" display="0">
                  <p:stCondLst>
                    <p:cond delay="indefinite"/>
                  </p:stCondLst>
                  <p:endCondLst>
                    <p:cond evt="onStopAudio" delay="0">
                      <p:tgtEl>
                        <p:sldTgt/>
                      </p:tgtEl>
                    </p:cond>
                  </p:endCondLst>
                </p:cTn>
                <p:tgtEl>
                  <p:spTgt spid="9"/>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56966" fill="hold"/>
                                        <p:tgtEl>
                                          <p:spTgt spid="10"/>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0"/>
                </p:tgtEl>
              </p:cMediaNode>
            </p:audio>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50697" fill="hold"/>
                                        <p:tgtEl>
                                          <p:spTgt spid="11"/>
                                        </p:tgtEl>
                                      </p:cBhvr>
                                    </p:cmd>
                                  </p:childTnLst>
                                </p:cTn>
                              </p:par>
                            </p:childTnLst>
                          </p:cTn>
                        </p:par>
                      </p:childTnLst>
                    </p:cTn>
                  </p:par>
                </p:childTnLst>
              </p:cTn>
              <p:nextCondLst>
                <p:cond evt="onClick" delay="0">
                  <p:tgtEl>
                    <p:spTgt spid="11"/>
                  </p:tgtEl>
                </p:cond>
              </p:nextCondLst>
            </p:seq>
            <p:audio>
              <p:cMediaNode vol="80000">
                <p:cTn id="61" fill="hold" display="0">
                  <p:stCondLst>
                    <p:cond delay="indefinite"/>
                  </p:stCondLst>
                  <p:endCondLst>
                    <p:cond evt="onStopAudio" delay="0">
                      <p:tgtEl>
                        <p:sldTgt/>
                      </p:tgtEl>
                    </p:cond>
                  </p:endCondLst>
                </p:cTn>
                <p:tgtEl>
                  <p:spTgt spid="11"/>
                </p:tgtEl>
              </p:cMediaNode>
            </p:audio>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156386" fill="hold"/>
                                        <p:tgtEl>
                                          <p:spTgt spid="12"/>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443</Words>
  <Application>Microsoft Office PowerPoint</Application>
  <PresentationFormat>On-screen Show (16:9)</PresentationFormat>
  <Paragraphs>14</Paragraphs>
  <Slides>3</Slides>
  <Notes>3</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Oswald</vt:lpstr>
      <vt:lpstr>Times New Roman</vt:lpstr>
      <vt:lpstr>Average</vt:lpstr>
      <vt:lpstr>Arial</vt:lpstr>
      <vt:lpstr>slate</vt:lpstr>
      <vt:lpstr>Jennifer Chou</vt:lpstr>
      <vt:lpstr>Content</vt:lpstr>
      <vt:lpstr>Process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Jennifer Chou</dc:title>
  <dc:creator>Drazen.Bacarra</dc:creator>
  <cp:lastModifiedBy>Victoria  Pilato</cp:lastModifiedBy>
  <cp:revision>15</cp:revision>
  <dcterms:modified xsi:type="dcterms:W3CDTF">2017-01-26T22:33:06Z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