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Default Extension="m4a" ContentType="audi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54389"/>
  </p:normalViewPr>
  <p:slideViewPr>
    <p:cSldViewPr snapToGrid="0" snapToObjects="1">
      <p:cViewPr varScale="1">
        <p:scale>
          <a:sx n="47" d="100"/>
          <a:sy n="47" d="100"/>
        </p:scale>
        <p:origin x="-1840" y="-1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115297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31310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000" dirty="0"/>
              <a:t>Ms. Kolenda’s overall goal in life is to cultivate and promote a strong understanding and respect for Asian culture within American society. Throughout her professional life, she has continuously worked towards this goal. Between 1981 and 1996, Ms. Kolenda volunteered in China as an English teacher and then was hired as a paralegal for a law firm in Beijing shortly after. Through these experiences, she mastered the Chinese dialect of Mandarin</a:t>
            </a:r>
            <a:r>
              <a:rPr lang="en" sz="1000" b="1" dirty="0"/>
              <a:t> </a:t>
            </a:r>
            <a:r>
              <a:rPr lang="en" sz="1000" dirty="0"/>
              <a:t>and acquired a personal understanding of how the Chinese culture functions. Shortly after returning to America, Ms. Kolenda explained to us that she had started a family and decided that her occupation as a lawyer for a New York City law firm was very rigorous and not a family friendly career. As a result, she decided to alter her career path accordingly and landed a job in 1998 as a program officer for the Henry Luce foundation’s Asia program. In 2008, she was appointed to the position of director within this same program which is the position she still holds today. The Henry Luce Foundation’s Asia program has the main goals of fostering cultural and intellectual exchange between the U.S. and Asia and creating scholarly and public resources to promote a strong understanding of Asia within the United States. These goals are achieved through the process of monetary grant making to select academic institutions which is one of Ms. Kolenda’s main responsibilities as director. Overall, Ms. Kolenda’s careers and personal experiences throughout her life have greatly contributed to the topic of women in U.S.-Asian relations. She has worked to build a symbolic bridge between the United States and Asia and places a strong importance on educating America’s future generations on Asian culture. Overall, the information we obtained through our interview with Ms. Kolenda strongly reinforced several topics we have learned throughout this course. In addition, it was a very unique experience in that it not only solidified several topics within this class but also gave us a more personal and realistic perspective of women in U.S. Asian relations by allowing us to hear it first hand from Ms. Kolenda, who works in that field herself. </a:t>
            </a:r>
          </a:p>
        </p:txBody>
      </p:sp>
    </p:spTree>
    <p:extLst>
      <p:ext uri="{BB962C8B-B14F-4D97-AF65-F5344CB8AC3E}">
        <p14:creationId xmlns:p14="http://schemas.microsoft.com/office/powerpoint/2010/main" val="1849392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900" dirty="0">
                <a:solidFill>
                  <a:schemeClr val="dk2"/>
                </a:solidFill>
                <a:latin typeface="+mj-lt"/>
                <a:ea typeface="Roboto"/>
                <a:cs typeface="Roboto"/>
                <a:sym typeface="Roboto"/>
              </a:rPr>
              <a:t>The interview lasted a little over an hour (1:01:40)</a:t>
            </a:r>
            <a:r>
              <a:rPr lang="en" sz="900" baseline="0" dirty="0">
                <a:solidFill>
                  <a:schemeClr val="dk2"/>
                </a:solidFill>
                <a:latin typeface="+mj-lt"/>
                <a:ea typeface="Roboto"/>
                <a:cs typeface="Roboto"/>
                <a:sym typeface="Roboto"/>
              </a:rPr>
              <a:t> We had a mixed interview structure.  </a:t>
            </a:r>
            <a:r>
              <a:rPr lang="en" sz="900" dirty="0">
                <a:solidFill>
                  <a:schemeClr val="dk2"/>
                </a:solidFill>
                <a:latin typeface="+mj-lt"/>
                <a:ea typeface="Roboto"/>
                <a:cs typeface="Roboto"/>
                <a:sym typeface="Roboto"/>
              </a:rPr>
              <a:t>Prior to the interview, we prepared a list of questions from</a:t>
            </a:r>
            <a:r>
              <a:rPr lang="en" sz="900" baseline="0" dirty="0">
                <a:solidFill>
                  <a:schemeClr val="dk2"/>
                </a:solidFill>
                <a:latin typeface="+mj-lt"/>
                <a:ea typeface="Roboto"/>
                <a:cs typeface="Roboto"/>
                <a:sym typeface="Roboto"/>
              </a:rPr>
              <a:t> which we</a:t>
            </a:r>
            <a:r>
              <a:rPr lang="en" sz="900" dirty="0">
                <a:solidFill>
                  <a:schemeClr val="dk2"/>
                </a:solidFill>
                <a:latin typeface="+mj-lt"/>
                <a:ea typeface="Roboto"/>
                <a:cs typeface="Roboto"/>
                <a:sym typeface="Roboto"/>
              </a:rPr>
              <a:t> sent a few general questions as well as a few thought provoking questions to Ms. Kolenda, so that she had an idea what we would be discussing during the interview.  This allowed us to not waste too much time coming up with questions on the spot and hoping that</a:t>
            </a:r>
            <a:r>
              <a:rPr lang="en" sz="900" baseline="0" dirty="0">
                <a:solidFill>
                  <a:schemeClr val="dk2"/>
                </a:solidFill>
                <a:latin typeface="+mj-lt"/>
                <a:ea typeface="Roboto"/>
                <a:cs typeface="Roboto"/>
                <a:sym typeface="Roboto"/>
              </a:rPr>
              <a:t> she would be able to answer them properly</a:t>
            </a:r>
            <a:r>
              <a:rPr lang="en" sz="900" dirty="0">
                <a:solidFill>
                  <a:schemeClr val="dk2"/>
                </a:solidFill>
                <a:latin typeface="+mj-lt"/>
                <a:ea typeface="Roboto"/>
                <a:cs typeface="Roboto"/>
                <a:sym typeface="Roboto"/>
              </a:rPr>
              <a:t>. We</a:t>
            </a:r>
            <a:r>
              <a:rPr lang="en" sz="900" baseline="0" dirty="0">
                <a:solidFill>
                  <a:schemeClr val="dk2"/>
                </a:solidFill>
                <a:latin typeface="+mj-lt"/>
                <a:ea typeface="Roboto"/>
                <a:cs typeface="Roboto"/>
                <a:sym typeface="Roboto"/>
              </a:rPr>
              <a:t> did find however, that s</a:t>
            </a:r>
            <a:r>
              <a:rPr lang="en" sz="900" dirty="0">
                <a:solidFill>
                  <a:schemeClr val="dk2"/>
                </a:solidFill>
                <a:latin typeface="+mj-lt"/>
                <a:ea typeface="Roboto"/>
                <a:cs typeface="Roboto"/>
                <a:sym typeface="Roboto"/>
              </a:rPr>
              <a:t>ome questions would be asked on the spot, in response to an answer that she had given us, which were examples of us actively listening.  For example : After answering our question concerning any descrimination for</a:t>
            </a:r>
            <a:r>
              <a:rPr lang="en" sz="900" baseline="0" dirty="0">
                <a:solidFill>
                  <a:schemeClr val="dk2"/>
                </a:solidFill>
                <a:latin typeface="+mj-lt"/>
                <a:ea typeface="Roboto"/>
                <a:cs typeface="Roboto"/>
                <a:sym typeface="Roboto"/>
              </a:rPr>
              <a:t> being a woman that she felt might have been in her way as she was working in China, she answered by saying no, but she always got the feeling that they would have preferred working with a man.  We followed up with a question asking if she would have preffered that to have been out in the open, rather than lingering around in the darkness.  </a:t>
            </a:r>
            <a:r>
              <a:rPr lang="en" sz="900" dirty="0">
                <a:solidFill>
                  <a:schemeClr val="dk2"/>
                </a:solidFill>
                <a:latin typeface="+mj-lt"/>
                <a:ea typeface="Roboto"/>
                <a:cs typeface="Roboto"/>
                <a:sym typeface="Roboto"/>
              </a:rPr>
              <a:t>We did not have a set method for how we would ask questions, we just let the conversation flow naturally.  Ms. Kolenda was very chipper and made having a conversation quite easy, even inviting us to tour the foundation if we are ever in the city! There was a lot of smiling and joking going on between us, which made for a very comfortable atmosphere.</a:t>
            </a:r>
          </a:p>
          <a:p>
            <a:pPr lvl="0" rtl="0">
              <a:spcBef>
                <a:spcPts val="0"/>
              </a:spcBef>
              <a:buNone/>
            </a:pPr>
            <a:endParaRPr sz="900" dirty="0"/>
          </a:p>
          <a:p>
            <a:pPr lvl="0" rtl="0">
              <a:spcBef>
                <a:spcPts val="0"/>
              </a:spcBef>
              <a:buNone/>
            </a:pPr>
            <a:endParaRPr sz="900" dirty="0"/>
          </a:p>
        </p:txBody>
      </p:sp>
    </p:spTree>
    <p:extLst>
      <p:ext uri="{BB962C8B-B14F-4D97-AF65-F5344CB8AC3E}">
        <p14:creationId xmlns:p14="http://schemas.microsoft.com/office/powerpoint/2010/main" val="6078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Just a little humor! She</a:t>
            </a:r>
            <a:r>
              <a:rPr lang="en-US" baseline="0" dirty="0"/>
              <a:t> loved it =]</a:t>
            </a:r>
            <a:endParaRPr dirty="0"/>
          </a:p>
        </p:txBody>
      </p:sp>
    </p:spTree>
    <p:extLst>
      <p:ext uri="{BB962C8B-B14F-4D97-AF65-F5344CB8AC3E}">
        <p14:creationId xmlns:p14="http://schemas.microsoft.com/office/powerpoint/2010/main" val="156462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xml"/><Relationship Id="rId5" Type="http://schemas.openxmlformats.org/officeDocument/2006/relationships/image" Target="../media/image2.jpg"/><Relationship Id="rId6" Type="http://schemas.openxmlformats.org/officeDocument/2006/relationships/image" Target="../media/image3.jpg"/><Relationship Id="rId7" Type="http://schemas.openxmlformats.org/officeDocument/2006/relationships/image" Target="../media/image4.jpg"/><Relationship Id="rId8" Type="http://schemas.openxmlformats.org/officeDocument/2006/relationships/image" Target="../media/image5.jpg"/><Relationship Id="rId9" Type="http://schemas.openxmlformats.org/officeDocument/2006/relationships/image" Target="../media/image6.jpg"/><Relationship Id="rId10" Type="http://schemas.openxmlformats.org/officeDocument/2006/relationships/image" Target="../media/image7.png"/><Relationship Id="rId1" Type="http://schemas.microsoft.com/office/2007/relationships/media" Target="../media/media1.m4a"/><Relationship Id="rId2" Type="http://schemas.openxmlformats.org/officeDocument/2006/relationships/audio" Target="../media/media1.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3.xml"/><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7.png"/><Relationship Id="rId1" Type="http://schemas.microsoft.com/office/2007/relationships/media" Target="../media/media2.m4a"/><Relationship Id="rId2" Type="http://schemas.openxmlformats.org/officeDocument/2006/relationships/audio" Target="../media/media2.m4a"/></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27300" y="418372"/>
            <a:ext cx="8222100" cy="838800"/>
          </a:xfrm>
          <a:prstGeom prst="rect">
            <a:avLst/>
          </a:prstGeom>
        </p:spPr>
        <p:txBody>
          <a:bodyPr lIns="91425" tIns="91425" rIns="91425" bIns="91425" anchor="b" anchorCtr="0">
            <a:noAutofit/>
          </a:bodyPr>
          <a:lstStyle/>
          <a:p>
            <a:pPr marL="1828800" lvl="0" indent="457200">
              <a:spcBef>
                <a:spcPts val="0"/>
              </a:spcBef>
              <a:buNone/>
            </a:pPr>
            <a:r>
              <a:rPr lang="en" dirty="0">
                <a:latin typeface="+mj-lt"/>
              </a:rPr>
              <a:t>Helena Kolenda</a:t>
            </a:r>
          </a:p>
        </p:txBody>
      </p:sp>
      <p:sp>
        <p:nvSpPr>
          <p:cNvPr id="86" name="Shape 86"/>
          <p:cNvSpPr txBox="1">
            <a:spLocks noGrp="1"/>
          </p:cNvSpPr>
          <p:nvPr>
            <p:ph type="subTitle" idx="1"/>
          </p:nvPr>
        </p:nvSpPr>
        <p:spPr>
          <a:xfrm>
            <a:off x="676950" y="2516699"/>
            <a:ext cx="8222100" cy="1295699"/>
          </a:xfrm>
          <a:prstGeom prst="rect">
            <a:avLst/>
          </a:prstGeom>
        </p:spPr>
        <p:txBody>
          <a:bodyPr lIns="91425" tIns="91425" rIns="91425" bIns="91425" anchor="t" anchorCtr="0">
            <a:noAutofit/>
          </a:bodyPr>
          <a:lstStyle/>
          <a:p>
            <a:pPr marL="0" lvl="0" indent="457200" algn="l">
              <a:spcBef>
                <a:spcPts val="0"/>
              </a:spcBef>
              <a:buNone/>
            </a:pPr>
            <a:r>
              <a:rPr lang="en" dirty="0">
                <a:latin typeface="+mj-lt"/>
              </a:rPr>
              <a:t>Kristen Winters  </a:t>
            </a:r>
            <a:r>
              <a:rPr lang="en-US" dirty="0"/>
              <a:t>			</a:t>
            </a:r>
            <a:r>
              <a:rPr lang="en" dirty="0"/>
              <a:t>and 			</a:t>
            </a:r>
            <a:r>
              <a:rPr lang="en-US" dirty="0"/>
              <a:t>						</a:t>
            </a:r>
            <a:r>
              <a:rPr lang="en" dirty="0">
                <a:latin typeface="+mj-lt"/>
              </a:rPr>
              <a:t>William Ozdal</a:t>
            </a:r>
          </a:p>
          <a:p>
            <a:pPr lvl="0">
              <a:spcBef>
                <a:spcPts val="0"/>
              </a:spcBef>
              <a:buNone/>
            </a:pPr>
            <a:endParaRPr dirty="0"/>
          </a:p>
        </p:txBody>
      </p:sp>
      <p:pic>
        <p:nvPicPr>
          <p:cNvPr id="87" name="Shape 87" descr="15178952_1192652794122152_338766352359615811_n.jpg"/>
          <p:cNvPicPr preferRelativeResize="0"/>
          <p:nvPr/>
        </p:nvPicPr>
        <p:blipFill>
          <a:blip r:embed="rId3">
            <a:alphaModFix/>
          </a:blip>
          <a:stretch>
            <a:fillRect/>
          </a:stretch>
        </p:blipFill>
        <p:spPr>
          <a:xfrm>
            <a:off x="3104025" y="1538140"/>
            <a:ext cx="3068649" cy="30686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2195700" y="56850"/>
            <a:ext cx="5196600" cy="607800"/>
          </a:xfrm>
          <a:prstGeom prst="rect">
            <a:avLst/>
          </a:prstGeom>
        </p:spPr>
        <p:txBody>
          <a:bodyPr lIns="91425" tIns="91425" rIns="91425" bIns="91425" anchor="t" anchorCtr="0">
            <a:noAutofit/>
          </a:bodyPr>
          <a:lstStyle/>
          <a:p>
            <a:pPr lvl="0" algn="ctr">
              <a:spcBef>
                <a:spcPts val="0"/>
              </a:spcBef>
              <a:buNone/>
            </a:pPr>
            <a:r>
              <a:rPr lang="en" sz="3600" b="1" u="sng" dirty="0">
                <a:latin typeface="+mj-lt"/>
              </a:rPr>
              <a:t>Content</a:t>
            </a:r>
            <a:r>
              <a:rPr lang="en" dirty="0">
                <a:latin typeface="+mj-lt"/>
              </a:rPr>
              <a:t> </a:t>
            </a:r>
          </a:p>
        </p:txBody>
      </p:sp>
      <p:sp>
        <p:nvSpPr>
          <p:cNvPr id="93" name="Shape 93"/>
          <p:cNvSpPr txBox="1">
            <a:spLocks noGrp="1"/>
          </p:cNvSpPr>
          <p:nvPr>
            <p:ph type="body" idx="1"/>
          </p:nvPr>
        </p:nvSpPr>
        <p:spPr>
          <a:xfrm>
            <a:off x="214500" y="664649"/>
            <a:ext cx="5649300" cy="1899023"/>
          </a:xfrm>
          <a:prstGeom prst="rect">
            <a:avLst/>
          </a:prstGeom>
        </p:spPr>
        <p:txBody>
          <a:bodyPr lIns="91425" tIns="91425" rIns="91425" bIns="91425" anchor="t" anchorCtr="0">
            <a:noAutofit/>
          </a:bodyPr>
          <a:lstStyle/>
          <a:p>
            <a:pPr lvl="0">
              <a:spcBef>
                <a:spcPts val="0"/>
              </a:spcBef>
              <a:buNone/>
            </a:pPr>
            <a:r>
              <a:rPr lang="en" b="1" dirty="0">
                <a:latin typeface="+mj-lt"/>
              </a:rPr>
              <a:t>Goals: </a:t>
            </a:r>
            <a:r>
              <a:rPr lang="en" dirty="0">
                <a:latin typeface="+mj-lt"/>
              </a:rPr>
              <a:t>Cultivate and promote a strong understanding and respect for Asian culture within American society and particularly American academics.</a:t>
            </a:r>
          </a:p>
          <a:p>
            <a:pPr lvl="0">
              <a:spcBef>
                <a:spcPts val="0"/>
              </a:spcBef>
              <a:buNone/>
            </a:pPr>
            <a:r>
              <a:rPr lang="en" b="1" dirty="0">
                <a:latin typeface="+mj-lt"/>
              </a:rPr>
              <a:t>Current Field in U.S. Asian relations:</a:t>
            </a:r>
            <a:r>
              <a:rPr lang="en" dirty="0">
                <a:latin typeface="+mj-lt"/>
              </a:rPr>
              <a:t> Director of the Henry Luce foundation’s Asia program. </a:t>
            </a:r>
          </a:p>
        </p:txBody>
      </p:sp>
      <p:pic>
        <p:nvPicPr>
          <p:cNvPr id="94" name="Shape 94" descr="logo_design_8395.jpg"/>
          <p:cNvPicPr preferRelativeResize="0"/>
          <p:nvPr/>
        </p:nvPicPr>
        <p:blipFill>
          <a:blip r:embed="rId5">
            <a:alphaModFix/>
          </a:blip>
          <a:stretch>
            <a:fillRect/>
          </a:stretch>
        </p:blipFill>
        <p:spPr>
          <a:xfrm>
            <a:off x="6371549" y="0"/>
            <a:ext cx="2772449" cy="2772449"/>
          </a:xfrm>
          <a:prstGeom prst="rect">
            <a:avLst/>
          </a:prstGeom>
          <a:noFill/>
          <a:ln>
            <a:noFill/>
          </a:ln>
        </p:spPr>
      </p:pic>
      <p:pic>
        <p:nvPicPr>
          <p:cNvPr id="95" name="Shape 95" descr="Helena-Kolenda2.jpg"/>
          <p:cNvPicPr preferRelativeResize="0"/>
          <p:nvPr/>
        </p:nvPicPr>
        <p:blipFill>
          <a:blip r:embed="rId6">
            <a:alphaModFix/>
          </a:blip>
          <a:stretch>
            <a:fillRect/>
          </a:stretch>
        </p:blipFill>
        <p:spPr>
          <a:xfrm>
            <a:off x="6041400" y="462076"/>
            <a:ext cx="1232200" cy="1848300"/>
          </a:xfrm>
          <a:prstGeom prst="rect">
            <a:avLst/>
          </a:prstGeom>
          <a:noFill/>
          <a:ln>
            <a:noFill/>
          </a:ln>
        </p:spPr>
      </p:pic>
      <p:sp>
        <p:nvSpPr>
          <p:cNvPr id="96" name="Shape 96"/>
          <p:cNvSpPr txBox="1"/>
          <p:nvPr/>
        </p:nvSpPr>
        <p:spPr>
          <a:xfrm>
            <a:off x="152400" y="152400"/>
            <a:ext cx="1688100" cy="1848300"/>
          </a:xfrm>
          <a:prstGeom prst="rect">
            <a:avLst/>
          </a:prstGeom>
          <a:noFill/>
          <a:ln>
            <a:noFill/>
          </a:ln>
        </p:spPr>
        <p:txBody>
          <a:bodyPr lIns="91425" tIns="91425" rIns="91425" bIns="91425" anchor="ctr" anchorCtr="0">
            <a:noAutofit/>
          </a:bodyPr>
          <a:lstStyle/>
          <a:p>
            <a:pPr lvl="0" rtl="0">
              <a:spcBef>
                <a:spcPts val="0"/>
              </a:spcBef>
              <a:buNone/>
            </a:pPr>
            <a:r>
              <a:rPr lang="en"/>
              <a:t>		 	 	 		</a:t>
            </a:r>
          </a:p>
          <a:p>
            <a:pPr lvl="0" rtl="0">
              <a:spcBef>
                <a:spcPts val="0"/>
              </a:spcBef>
              <a:buNone/>
            </a:pPr>
            <a:r>
              <a:rPr lang="en"/>
              <a:t>			 		</a:t>
            </a:r>
          </a:p>
        </p:txBody>
      </p:sp>
      <p:pic>
        <p:nvPicPr>
          <p:cNvPr id="97" name="Shape 97" descr="200781311431143..jpg"/>
          <p:cNvPicPr preferRelativeResize="0"/>
          <p:nvPr/>
        </p:nvPicPr>
        <p:blipFill>
          <a:blip r:embed="rId7">
            <a:alphaModFix/>
          </a:blip>
          <a:stretch>
            <a:fillRect/>
          </a:stretch>
        </p:blipFill>
        <p:spPr>
          <a:xfrm>
            <a:off x="2699773" y="2563675"/>
            <a:ext cx="2882101" cy="2124939"/>
          </a:xfrm>
          <a:prstGeom prst="rect">
            <a:avLst/>
          </a:prstGeom>
          <a:noFill/>
          <a:ln>
            <a:noFill/>
          </a:ln>
        </p:spPr>
      </p:pic>
      <p:pic>
        <p:nvPicPr>
          <p:cNvPr id="98" name="Shape 98" descr="Luce-Conference-19-copy.jpg"/>
          <p:cNvPicPr preferRelativeResize="0"/>
          <p:nvPr/>
        </p:nvPicPr>
        <p:blipFill>
          <a:blip r:embed="rId8">
            <a:alphaModFix/>
          </a:blip>
          <a:stretch>
            <a:fillRect/>
          </a:stretch>
        </p:blipFill>
        <p:spPr>
          <a:xfrm>
            <a:off x="79425" y="2840325"/>
            <a:ext cx="2542498" cy="1848300"/>
          </a:xfrm>
          <a:prstGeom prst="rect">
            <a:avLst/>
          </a:prstGeom>
          <a:noFill/>
          <a:ln>
            <a:noFill/>
          </a:ln>
        </p:spPr>
      </p:pic>
      <p:pic>
        <p:nvPicPr>
          <p:cNvPr id="99" name="Shape 99" descr="2009731161446607..jpg"/>
          <p:cNvPicPr preferRelativeResize="0"/>
          <p:nvPr/>
        </p:nvPicPr>
        <p:blipFill>
          <a:blip r:embed="rId9">
            <a:alphaModFix/>
          </a:blip>
          <a:stretch>
            <a:fillRect/>
          </a:stretch>
        </p:blipFill>
        <p:spPr>
          <a:xfrm>
            <a:off x="5659725" y="2563673"/>
            <a:ext cx="3413573" cy="2124949"/>
          </a:xfrm>
          <a:prstGeom prst="rect">
            <a:avLst/>
          </a:prstGeom>
          <a:noFill/>
          <a:ln>
            <a:noFill/>
          </a:ln>
        </p:spPr>
      </p:pic>
      <p:pic>
        <p:nvPicPr>
          <p:cNvPr id="3" name="Helena Kolenda.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406037" y="1454168"/>
            <a:ext cx="609600" cy="6096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60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626750" y="0"/>
            <a:ext cx="7317000" cy="607800"/>
          </a:xfrm>
          <a:prstGeom prst="rect">
            <a:avLst/>
          </a:prstGeom>
        </p:spPr>
        <p:txBody>
          <a:bodyPr lIns="91425" tIns="91425" rIns="91425" bIns="91425" anchor="t" anchorCtr="0">
            <a:noAutofit/>
          </a:bodyPr>
          <a:lstStyle/>
          <a:p>
            <a:pPr lvl="0" algn="ctr">
              <a:spcBef>
                <a:spcPts val="0"/>
              </a:spcBef>
              <a:buNone/>
            </a:pPr>
            <a:r>
              <a:rPr lang="en" dirty="0">
                <a:latin typeface="+mj-lt"/>
              </a:rPr>
              <a:t>Process</a:t>
            </a:r>
          </a:p>
        </p:txBody>
      </p:sp>
      <p:sp>
        <p:nvSpPr>
          <p:cNvPr id="105" name="Shape 105"/>
          <p:cNvSpPr txBox="1">
            <a:spLocks noGrp="1"/>
          </p:cNvSpPr>
          <p:nvPr>
            <p:ph type="body" idx="1"/>
          </p:nvPr>
        </p:nvSpPr>
        <p:spPr>
          <a:xfrm>
            <a:off x="311700" y="666800"/>
            <a:ext cx="5611800" cy="1905000"/>
          </a:xfrm>
          <a:prstGeom prst="rect">
            <a:avLst/>
          </a:prstGeom>
        </p:spPr>
        <p:txBody>
          <a:bodyPr lIns="91425" tIns="91425" rIns="91425" bIns="91425" anchor="t" anchorCtr="0">
            <a:noAutofit/>
          </a:bodyPr>
          <a:lstStyle/>
          <a:p>
            <a:pPr lvl="0">
              <a:spcBef>
                <a:spcPts val="0"/>
              </a:spcBef>
              <a:buNone/>
            </a:pPr>
            <a:r>
              <a:rPr lang="en" b="1" dirty="0">
                <a:latin typeface="+mj-lt"/>
              </a:rPr>
              <a:t>Active Listening: </a:t>
            </a:r>
            <a:r>
              <a:rPr lang="en" dirty="0">
                <a:latin typeface="+mj-lt"/>
              </a:rPr>
              <a:t>Discussion about being discriminated against, follow up question about that thought lingering in the darkness. (4:27-9:08)</a:t>
            </a:r>
          </a:p>
          <a:p>
            <a:pPr lvl="0">
              <a:spcBef>
                <a:spcPts val="0"/>
              </a:spcBef>
              <a:buNone/>
            </a:pPr>
            <a:r>
              <a:rPr lang="en" b="1" dirty="0">
                <a:latin typeface="+mj-lt"/>
              </a:rPr>
              <a:t>Non-verbal Signs: </a:t>
            </a:r>
            <a:r>
              <a:rPr lang="en" dirty="0">
                <a:latin typeface="+mj-lt"/>
              </a:rPr>
              <a:t>Lot of smiling, laughing, head nodding, agreeing.  Made eye contact (or tried to)</a:t>
            </a:r>
          </a:p>
        </p:txBody>
      </p:sp>
      <p:pic>
        <p:nvPicPr>
          <p:cNvPr id="106" name="Shape 106" descr="american-chinese-flags-united-states-china-flag-manufacturing-factories.jpg"/>
          <p:cNvPicPr preferRelativeResize="0"/>
          <p:nvPr/>
        </p:nvPicPr>
        <p:blipFill>
          <a:blip r:embed="rId5">
            <a:alphaModFix/>
          </a:blip>
          <a:stretch>
            <a:fillRect/>
          </a:stretch>
        </p:blipFill>
        <p:spPr>
          <a:xfrm>
            <a:off x="6415450" y="280350"/>
            <a:ext cx="2548875" cy="2681424"/>
          </a:xfrm>
          <a:prstGeom prst="rect">
            <a:avLst/>
          </a:prstGeom>
          <a:noFill/>
          <a:ln>
            <a:noFill/>
          </a:ln>
        </p:spPr>
      </p:pic>
      <p:pic>
        <p:nvPicPr>
          <p:cNvPr id="107" name="Shape 107" descr="joyce-white-lecture.jpg"/>
          <p:cNvPicPr preferRelativeResize="0"/>
          <p:nvPr/>
        </p:nvPicPr>
        <p:blipFill>
          <a:blip r:embed="rId6">
            <a:alphaModFix/>
          </a:blip>
          <a:stretch>
            <a:fillRect/>
          </a:stretch>
        </p:blipFill>
        <p:spPr>
          <a:xfrm>
            <a:off x="311699" y="2571799"/>
            <a:ext cx="3409548" cy="2273024"/>
          </a:xfrm>
          <a:prstGeom prst="rect">
            <a:avLst/>
          </a:prstGeom>
          <a:noFill/>
          <a:ln>
            <a:noFill/>
          </a:ln>
        </p:spPr>
      </p:pic>
      <p:pic>
        <p:nvPicPr>
          <p:cNvPr id="108" name="Shape 108" descr="edu1.jpg"/>
          <p:cNvPicPr preferRelativeResize="0"/>
          <p:nvPr/>
        </p:nvPicPr>
        <p:blipFill>
          <a:blip r:embed="rId7">
            <a:alphaModFix/>
          </a:blip>
          <a:stretch>
            <a:fillRect/>
          </a:stretch>
        </p:blipFill>
        <p:spPr>
          <a:xfrm>
            <a:off x="3802775" y="3351800"/>
            <a:ext cx="5341225" cy="1493025"/>
          </a:xfrm>
          <a:prstGeom prst="rect">
            <a:avLst/>
          </a:prstGeom>
          <a:noFill/>
          <a:ln>
            <a:noFill/>
          </a:ln>
        </p:spPr>
      </p:pic>
      <p:pic>
        <p:nvPicPr>
          <p:cNvPr id="3" name="Helena Kolenda.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18700" y="2267000"/>
            <a:ext cx="609600" cy="6096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795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endParaRPr/>
          </a:p>
        </p:txBody>
      </p:sp>
      <p:sp>
        <p:nvSpPr>
          <p:cNvPr id="114" name="Shape 11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endParaRPr/>
          </a:p>
        </p:txBody>
      </p:sp>
      <p:pic>
        <p:nvPicPr>
          <p:cNvPr id="115" name="Shape 115"/>
          <p:cNvPicPr preferRelativeResize="0"/>
          <p:nvPr/>
        </p:nvPicPr>
        <p:blipFill rotWithShape="1">
          <a:blip r:embed="rId3">
            <a:alphaModFix/>
          </a:blip>
          <a:srcRect l="12288" t="12051" r="12228" b="12624"/>
          <a:stretch/>
        </p:blipFill>
        <p:spPr>
          <a:xfrm>
            <a:off x="0" y="-9424"/>
            <a:ext cx="9144000" cy="5130040"/>
          </a:xfrm>
          <a:prstGeom prst="rect">
            <a:avLst/>
          </a:prstGeom>
          <a:noFill/>
          <a:ln>
            <a:noFill/>
          </a:ln>
        </p:spPr>
      </p:pic>
      <p:sp>
        <p:nvSpPr>
          <p:cNvPr id="116" name="Shape 116"/>
          <p:cNvSpPr txBox="1"/>
          <p:nvPr/>
        </p:nvSpPr>
        <p:spPr>
          <a:xfrm>
            <a:off x="1521600" y="0"/>
            <a:ext cx="2409300" cy="2970900"/>
          </a:xfrm>
          <a:prstGeom prst="rect">
            <a:avLst/>
          </a:prstGeom>
          <a:noFill/>
          <a:ln>
            <a:noFill/>
          </a:ln>
        </p:spPr>
        <p:txBody>
          <a:bodyPr lIns="91425" tIns="91425" rIns="91425" bIns="91425" anchor="t" anchorCtr="0">
            <a:noAutofit/>
          </a:bodyPr>
          <a:lstStyle/>
          <a:p>
            <a:pPr lvl="0">
              <a:spcBef>
                <a:spcPts val="0"/>
              </a:spcBef>
              <a:buNone/>
            </a:pPr>
            <a:r>
              <a:rPr lang="en" sz="2400" b="1" dirty="0">
                <a:highlight>
                  <a:srgbClr val="FFFFFF"/>
                </a:highlight>
                <a:latin typeface="+mj-lt"/>
                <a:ea typeface="Alegreya"/>
                <a:cs typeface="Alegreya"/>
                <a:sym typeface="Alegreya"/>
              </a:rPr>
              <a:t>Question : “Why did you take a course that studied women in U.S. Asian relations?”</a:t>
            </a:r>
          </a:p>
          <a:p>
            <a:pPr lvl="0">
              <a:spcBef>
                <a:spcPts val="0"/>
              </a:spcBef>
              <a:buNone/>
            </a:pPr>
            <a:endParaRPr sz="2400" b="1" dirty="0">
              <a:highlight>
                <a:srgbClr val="FFFFFF"/>
              </a:highlight>
              <a:latin typeface="+mj-lt"/>
              <a:ea typeface="Alegreya"/>
              <a:cs typeface="Alegreya"/>
              <a:sym typeface="Alegreya"/>
            </a:endParaRPr>
          </a:p>
          <a:p>
            <a:pPr lvl="0">
              <a:spcBef>
                <a:spcPts val="0"/>
              </a:spcBef>
              <a:buNone/>
            </a:pPr>
            <a:r>
              <a:rPr lang="en" sz="2400" b="1" dirty="0">
                <a:highlight>
                  <a:srgbClr val="FFFFFF"/>
                </a:highlight>
                <a:latin typeface="+mj-lt"/>
                <a:ea typeface="Alegreya"/>
                <a:cs typeface="Alegreya"/>
                <a:sym typeface="Alegreya"/>
              </a:rPr>
              <a:t>Answer : “It was a requirement!” </a:t>
            </a: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11841</TotalTime>
  <Words>795</Words>
  <Application>Microsoft Macintosh PowerPoint</Application>
  <PresentationFormat>On-screen Show (16:9)</PresentationFormat>
  <Paragraphs>16</Paragraphs>
  <Slides>4</Slides>
  <Notes>4</Notes>
  <HiddenSlides>0</HiddenSlides>
  <MMClips>2</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geometric</vt:lpstr>
      <vt:lpstr>Helena Kolenda</vt:lpstr>
      <vt:lpstr>Content </vt:lpstr>
      <vt:lpstr>Process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Helena Kolenda</dc:title>
  <dc:creator>William Ozdal</dc:creator>
  <cp:lastModifiedBy>Peg Christoff</cp:lastModifiedBy>
  <cp:revision>10</cp:revision>
  <dcterms:modified xsi:type="dcterms:W3CDTF">2017-01-04T19:32:41Z</dcterms:modified>
</cp:coreProperties>
</file>