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5" d="100"/>
          <a:sy n="115" d="100"/>
        </p:scale>
        <p:origin x="432"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25450298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heatreofyugen.org/our-missi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7805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Talk about founding her Theatre of Yugen and its mission: </a:t>
            </a:r>
            <a:r>
              <a:rPr lang="en" sz="1300" i="1">
                <a:highlight>
                  <a:srgbClr val="FFFFFF"/>
                </a:highlight>
              </a:rPr>
              <a:t>Theatre of Yugen is an experimental ensemble dedicated to the pursuit of the intangible essence of yugen. With a foundation in Japanese noh drama and kyogen comedy, we create works of wo evolution of live performance and foster intercultural understanding. And by training and educating we keep the legacy of theatrical discipline </a:t>
            </a:r>
            <a:r>
              <a:rPr lang="en" sz="1200">
                <a:solidFill>
                  <a:srgbClr val="222222"/>
                </a:solidFill>
                <a:highlight>
                  <a:srgbClr val="FFFFFF"/>
                </a:highlight>
                <a:latin typeface="Roboto"/>
                <a:ea typeface="Roboto"/>
                <a:cs typeface="Roboto"/>
                <a:sym typeface="Roboto"/>
              </a:rPr>
              <a:t>is an important concept in traditional Japanese aesthetics. </a:t>
            </a:r>
          </a:p>
          <a:p>
            <a:pPr lvl="0">
              <a:spcBef>
                <a:spcPts val="0"/>
              </a:spcBef>
              <a:buNone/>
            </a:pPr>
            <a:endParaRPr sz="1200">
              <a:solidFill>
                <a:srgbClr val="222222"/>
              </a:solidFill>
              <a:highlight>
                <a:srgbClr val="FFFFFF"/>
              </a:highlight>
              <a:latin typeface="Roboto"/>
              <a:ea typeface="Roboto"/>
              <a:cs typeface="Roboto"/>
              <a:sym typeface="Roboto"/>
            </a:endParaRPr>
          </a:p>
          <a:p>
            <a:pPr lvl="0">
              <a:spcBef>
                <a:spcPts val="0"/>
              </a:spcBef>
              <a:buNone/>
            </a:pPr>
            <a:r>
              <a:rPr lang="en" sz="1200">
                <a:solidFill>
                  <a:srgbClr val="222222"/>
                </a:solidFill>
                <a:highlight>
                  <a:srgbClr val="FFFFFF"/>
                </a:highlight>
                <a:latin typeface="Roboto"/>
                <a:ea typeface="Roboto"/>
                <a:cs typeface="Roboto"/>
                <a:sym typeface="Roboto"/>
              </a:rPr>
              <a:t>The exact translation of the word depends on the context. In the Chinese philosophical texts the term was taken from, </a:t>
            </a:r>
            <a:r>
              <a:rPr lang="en" sz="1200" b="1">
                <a:solidFill>
                  <a:srgbClr val="222222"/>
                </a:solidFill>
                <a:highlight>
                  <a:srgbClr val="FFFFFF"/>
                </a:highlight>
                <a:latin typeface="Roboto"/>
                <a:ea typeface="Roboto"/>
                <a:cs typeface="Roboto"/>
                <a:sym typeface="Roboto"/>
              </a:rPr>
              <a:t>yūgen</a:t>
            </a:r>
            <a:r>
              <a:rPr lang="en" sz="1200">
                <a:solidFill>
                  <a:srgbClr val="222222"/>
                </a:solidFill>
                <a:highlight>
                  <a:srgbClr val="FFFFFF"/>
                </a:highlight>
                <a:latin typeface="Roboto"/>
                <a:ea typeface="Roboto"/>
                <a:cs typeface="Roboto"/>
                <a:sym typeface="Roboto"/>
              </a:rPr>
              <a:t> meant “dim”, “deep” or “mysterious”.</a:t>
            </a:r>
          </a:p>
          <a:p>
            <a:pPr lvl="0">
              <a:spcBef>
                <a:spcPts val="0"/>
              </a:spcBef>
              <a:buNone/>
            </a:pPr>
            <a:r>
              <a:rPr lang="en" sz="1300" i="1" u="sng">
                <a:solidFill>
                  <a:schemeClr val="hlink"/>
                </a:solidFill>
                <a:highlight>
                  <a:srgbClr val="FFFFFF"/>
                </a:highlight>
                <a:hlinkClick r:id="rId3"/>
              </a:rPr>
              <a:t>http://www.theatreofyugen.org/our-mission/</a:t>
            </a:r>
          </a:p>
          <a:p>
            <a:pPr lvl="0">
              <a:spcBef>
                <a:spcPts val="0"/>
              </a:spcBef>
              <a:buNone/>
            </a:pPr>
            <a:endParaRPr sz="1300" i="1">
              <a:highlight>
                <a:srgbClr val="FFFFFF"/>
              </a:highlight>
            </a:endParaRPr>
          </a:p>
          <a:p>
            <a:pPr lvl="0">
              <a:spcBef>
                <a:spcPts val="0"/>
              </a:spcBef>
              <a:buNone/>
            </a:pPr>
            <a:endParaRPr sz="1300" i="1">
              <a:highlight>
                <a:srgbClr val="FFFFFF"/>
              </a:highlight>
            </a:endParaRPr>
          </a:p>
          <a:p>
            <a:pPr lvl="0">
              <a:spcBef>
                <a:spcPts val="0"/>
              </a:spcBef>
              <a:buNone/>
            </a:pPr>
            <a:r>
              <a:rPr lang="en" sz="1300">
                <a:highlight>
                  <a:srgbClr val="FFFFFF"/>
                </a:highlight>
              </a:rPr>
              <a:t>Forms of Noh and Kyogen, Mission to share these arts with American audiences and students. </a:t>
            </a:r>
          </a:p>
        </p:txBody>
      </p:sp>
    </p:spTree>
    <p:extLst>
      <p:ext uri="{BB962C8B-B14F-4D97-AF65-F5344CB8AC3E}">
        <p14:creationId xmlns:p14="http://schemas.microsoft.com/office/powerpoint/2010/main" val="1513287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Japanese born. Trained in classical theater styles of Noh and Kyogen. Brought heritage to West in 1960s. </a:t>
            </a:r>
          </a:p>
          <a:p>
            <a:pPr lvl="0">
              <a:spcBef>
                <a:spcPts val="0"/>
              </a:spcBef>
              <a:buNone/>
            </a:pPr>
            <a:endParaRPr/>
          </a:p>
          <a:p>
            <a:pPr lvl="0">
              <a:spcBef>
                <a:spcPts val="0"/>
              </a:spcBef>
              <a:buNone/>
            </a:pPr>
            <a:r>
              <a:rPr lang="en"/>
              <a:t>Stereotypes of Asian women in Film.</a:t>
            </a:r>
          </a:p>
          <a:p>
            <a:pPr lvl="0">
              <a:spcBef>
                <a:spcPts val="0"/>
              </a:spcBef>
              <a:buNone/>
            </a:pPr>
            <a:r>
              <a:rPr lang="en"/>
              <a:t>Racist ideals like Yellow peril that focused on asian community destroying traditional principles in the west. </a:t>
            </a:r>
          </a:p>
          <a:p>
            <a:pPr lvl="0">
              <a:spcBef>
                <a:spcPts val="0"/>
              </a:spcBef>
              <a:buNone/>
            </a:pPr>
            <a:r>
              <a:rPr lang="en"/>
              <a:t>This influenced asian women because female asian characters were created as a response to the growing asian population at the time. Usually as fillers. Not played by asian actresses but white women. Form of white washing. </a:t>
            </a:r>
          </a:p>
          <a:p>
            <a:pPr lvl="0">
              <a:spcBef>
                <a:spcPts val="0"/>
              </a:spcBef>
              <a:buNone/>
            </a:pPr>
            <a:r>
              <a:rPr lang="en"/>
              <a:t>Miyoshi Umeki. Similarily learned to play many instruments and performed in the states. </a:t>
            </a:r>
          </a:p>
          <a:p>
            <a:pPr lvl="0">
              <a:spcBef>
                <a:spcPts val="0"/>
              </a:spcBef>
              <a:buNone/>
            </a:pPr>
            <a:r>
              <a:rPr lang="en"/>
              <a:t>Sayonara broke boundaries in USA screen mouth to mouth kiss. Taboo fo sleeping with the enemy” where the film questions the post WWII mindset against people of asian background. </a:t>
            </a:r>
          </a:p>
          <a:p>
            <a:pPr lvl="0">
              <a:spcBef>
                <a:spcPts val="0"/>
              </a:spcBef>
              <a:buNone/>
            </a:pPr>
            <a:endParaRPr/>
          </a:p>
          <a:p>
            <a:pPr lvl="0">
              <a:spcBef>
                <a:spcPts val="0"/>
              </a:spcBef>
              <a:buNone/>
            </a:pPr>
            <a:r>
              <a:rPr lang="en"/>
              <a:t>Asian women tend to be more aware of their culture. Surrounding issues of us-asian relations, women play an integral role to the preservation of asian ethnic identity in the face of acculturation. </a:t>
            </a:r>
          </a:p>
        </p:txBody>
      </p:sp>
    </p:spTree>
    <p:extLst>
      <p:ext uri="{BB962C8B-B14F-4D97-AF65-F5344CB8AC3E}">
        <p14:creationId xmlns:p14="http://schemas.microsoft.com/office/powerpoint/2010/main" val="1062390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0325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Very personable! </a:t>
            </a:r>
          </a:p>
          <a:p>
            <a:pPr lvl="0">
              <a:spcBef>
                <a:spcPts val="0"/>
              </a:spcBef>
              <a:buNone/>
            </a:pPr>
            <a:r>
              <a:rPr lang="en"/>
              <a:t>Open ended questions lead to more narratives and anecdotal responses</a:t>
            </a:r>
          </a:p>
          <a:p>
            <a:pPr lvl="0">
              <a:spcBef>
                <a:spcPts val="0"/>
              </a:spcBef>
              <a:buNone/>
            </a:pPr>
            <a:r>
              <a:rPr lang="en"/>
              <a:t>Laughs a lot. Reminiscent. </a:t>
            </a:r>
          </a:p>
        </p:txBody>
      </p:sp>
    </p:spTree>
    <p:extLst>
      <p:ext uri="{BB962C8B-B14F-4D97-AF65-F5344CB8AC3E}">
        <p14:creationId xmlns:p14="http://schemas.microsoft.com/office/powerpoint/2010/main" val="3615414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Theatre_of_Yuge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a/stonybrook.edu/file/d/0B5hdXl8uVfUNemQ3NlUxYURad1U/view?usp=sharin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98100" y="1371177"/>
            <a:ext cx="8222100" cy="1456800"/>
          </a:xfrm>
          <a:prstGeom prst="rect">
            <a:avLst/>
          </a:prstGeom>
        </p:spPr>
        <p:txBody>
          <a:bodyPr lIns="91425" tIns="91425" rIns="91425" bIns="91425" anchor="b" anchorCtr="0">
            <a:noAutofit/>
          </a:bodyPr>
          <a:lstStyle/>
          <a:p>
            <a:pPr lvl="0">
              <a:spcBef>
                <a:spcPts val="0"/>
              </a:spcBef>
              <a:buNone/>
            </a:pPr>
            <a:r>
              <a:rPr lang="en"/>
              <a:t>Yuriko Doi / </a:t>
            </a:r>
          </a:p>
          <a:p>
            <a:pPr lvl="0">
              <a:spcBef>
                <a:spcPts val="0"/>
              </a:spcBef>
              <a:buNone/>
            </a:pPr>
            <a:r>
              <a:rPr lang="en"/>
              <a:t>Substance Presentation</a:t>
            </a:r>
          </a:p>
        </p:txBody>
      </p:sp>
      <p:sp>
        <p:nvSpPr>
          <p:cNvPr id="86" name="Shape 86"/>
          <p:cNvSpPr txBox="1">
            <a:spLocks noGrp="1"/>
          </p:cNvSpPr>
          <p:nvPr>
            <p:ph type="subTitle" idx="1"/>
          </p:nvPr>
        </p:nvSpPr>
        <p:spPr>
          <a:xfrm>
            <a:off x="671663" y="2742662"/>
            <a:ext cx="8222100" cy="432900"/>
          </a:xfrm>
          <a:prstGeom prst="rect">
            <a:avLst/>
          </a:prstGeom>
        </p:spPr>
        <p:txBody>
          <a:bodyPr lIns="91425" tIns="91425" rIns="91425" bIns="91425" anchor="t" anchorCtr="0">
            <a:noAutofit/>
          </a:bodyPr>
          <a:lstStyle/>
          <a:p>
            <a:pPr lvl="0">
              <a:spcBef>
                <a:spcPts val="0"/>
              </a:spcBef>
              <a:buNone/>
            </a:pPr>
            <a:r>
              <a:rPr lang="en" sz="1400"/>
              <a:t>Presented by David Youngkyun Lee, Tiffany Huang, Kelly Liu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250975"/>
            <a:ext cx="8520600" cy="607800"/>
          </a:xfrm>
          <a:prstGeom prst="rect">
            <a:avLst/>
          </a:prstGeom>
        </p:spPr>
        <p:txBody>
          <a:bodyPr lIns="91425" tIns="91425" rIns="91425" bIns="91425" anchor="t" anchorCtr="0">
            <a:noAutofit/>
          </a:bodyPr>
          <a:lstStyle/>
          <a:p>
            <a:pPr lvl="0">
              <a:spcBef>
                <a:spcPts val="0"/>
              </a:spcBef>
              <a:buNone/>
            </a:pPr>
            <a:r>
              <a:rPr lang="en"/>
              <a:t>Mission/Goals</a:t>
            </a:r>
          </a:p>
        </p:txBody>
      </p:sp>
      <p:sp>
        <p:nvSpPr>
          <p:cNvPr id="92" name="Shape 92"/>
          <p:cNvSpPr txBox="1">
            <a:spLocks noGrp="1"/>
          </p:cNvSpPr>
          <p:nvPr>
            <p:ph type="body" idx="1"/>
          </p:nvPr>
        </p:nvSpPr>
        <p:spPr>
          <a:xfrm>
            <a:off x="364725" y="858775"/>
            <a:ext cx="3756600" cy="3822300"/>
          </a:xfrm>
          <a:prstGeom prst="rect">
            <a:avLst/>
          </a:prstGeom>
        </p:spPr>
        <p:txBody>
          <a:bodyPr lIns="91425" tIns="91425" rIns="91425" bIns="91425" anchor="t" anchorCtr="0">
            <a:noAutofit/>
          </a:bodyPr>
          <a:lstStyle/>
          <a:p>
            <a:pPr lvl="0" rtl="0">
              <a:spcBef>
                <a:spcPts val="0"/>
              </a:spcBef>
              <a:buNone/>
            </a:pPr>
            <a:r>
              <a:rPr lang="en" sz="1400" b="1">
                <a:solidFill>
                  <a:srgbClr val="252525"/>
                </a:solidFill>
                <a:highlight>
                  <a:srgbClr val="FFFFFF"/>
                </a:highlight>
                <a:latin typeface="Courier New"/>
                <a:ea typeface="Courier New"/>
                <a:cs typeface="Courier New"/>
                <a:sym typeface="Courier New"/>
              </a:rPr>
              <a:t>Yuriko Doi </a:t>
            </a:r>
            <a:r>
              <a:rPr lang="en" sz="1400">
                <a:solidFill>
                  <a:srgbClr val="252525"/>
                </a:solidFill>
                <a:highlight>
                  <a:srgbClr val="FFFFFF"/>
                </a:highlight>
                <a:latin typeface="Courier New"/>
                <a:ea typeface="Courier New"/>
                <a:cs typeface="Courier New"/>
                <a:sym typeface="Courier New"/>
              </a:rPr>
              <a:t>is a stage director, </a:t>
            </a:r>
            <a:br>
              <a:rPr lang="en" sz="1400">
                <a:solidFill>
                  <a:srgbClr val="252525"/>
                </a:solidFill>
                <a:highlight>
                  <a:srgbClr val="FFFFFF"/>
                </a:highlight>
                <a:latin typeface="Courier New"/>
                <a:ea typeface="Courier New"/>
                <a:cs typeface="Courier New"/>
                <a:sym typeface="Courier New"/>
              </a:rPr>
            </a:br>
            <a:r>
              <a:rPr lang="en" sz="1400">
                <a:solidFill>
                  <a:srgbClr val="252525"/>
                </a:solidFill>
                <a:highlight>
                  <a:srgbClr val="FFFFFF"/>
                </a:highlight>
                <a:latin typeface="Courier New"/>
                <a:ea typeface="Courier New"/>
                <a:cs typeface="Courier New"/>
                <a:sym typeface="Courier New"/>
              </a:rPr>
              <a:t>choreographer, </a:t>
            </a:r>
            <a:br>
              <a:rPr lang="en" sz="1400">
                <a:solidFill>
                  <a:srgbClr val="252525"/>
                </a:solidFill>
                <a:highlight>
                  <a:srgbClr val="FFFFFF"/>
                </a:highlight>
                <a:latin typeface="Courier New"/>
                <a:ea typeface="Courier New"/>
                <a:cs typeface="Courier New"/>
                <a:sym typeface="Courier New"/>
              </a:rPr>
            </a:br>
            <a:r>
              <a:rPr lang="en" sz="1400">
                <a:solidFill>
                  <a:srgbClr val="252525"/>
                </a:solidFill>
                <a:highlight>
                  <a:srgbClr val="FFFFFF"/>
                </a:highlight>
                <a:latin typeface="Courier New"/>
                <a:ea typeface="Courier New"/>
                <a:cs typeface="Courier New"/>
                <a:sym typeface="Courier New"/>
              </a:rPr>
              <a:t>performer, </a:t>
            </a:r>
            <a:br>
              <a:rPr lang="en" sz="1400">
                <a:solidFill>
                  <a:srgbClr val="252525"/>
                </a:solidFill>
                <a:highlight>
                  <a:srgbClr val="FFFFFF"/>
                </a:highlight>
                <a:latin typeface="Courier New"/>
                <a:ea typeface="Courier New"/>
                <a:cs typeface="Courier New"/>
                <a:sym typeface="Courier New"/>
              </a:rPr>
            </a:br>
            <a:r>
              <a:rPr lang="en" sz="1400">
                <a:solidFill>
                  <a:srgbClr val="252525"/>
                </a:solidFill>
                <a:highlight>
                  <a:srgbClr val="FFFFFF"/>
                </a:highlight>
                <a:latin typeface="Courier New"/>
                <a:ea typeface="Courier New"/>
                <a:cs typeface="Courier New"/>
                <a:sym typeface="Courier New"/>
              </a:rPr>
              <a:t>and former founding artistic director of </a:t>
            </a:r>
            <a:r>
              <a:rPr lang="en" sz="1400">
                <a:solidFill>
                  <a:srgbClr val="0B0080"/>
                </a:solidFill>
                <a:highlight>
                  <a:srgbClr val="FFFFFF"/>
                </a:highlight>
                <a:latin typeface="Courier New"/>
                <a:ea typeface="Courier New"/>
                <a:cs typeface="Courier New"/>
                <a:sym typeface="Courier New"/>
                <a:hlinkClick r:id="rId3"/>
              </a:rPr>
              <a:t>Theatre of Yugen</a:t>
            </a:r>
            <a:r>
              <a:rPr lang="en" sz="1400">
                <a:latin typeface="Courier New"/>
                <a:ea typeface="Courier New"/>
                <a:cs typeface="Courier New"/>
                <a:sym typeface="Courier New"/>
              </a:rPr>
              <a:t>. </a:t>
            </a:r>
          </a:p>
          <a:p>
            <a:pPr lvl="0" rtl="0">
              <a:spcBef>
                <a:spcPts val="0"/>
              </a:spcBef>
              <a:buNone/>
            </a:pPr>
            <a:r>
              <a:rPr lang="en" sz="1400">
                <a:latin typeface="Courier New"/>
                <a:ea typeface="Courier New"/>
                <a:cs typeface="Courier New"/>
                <a:sym typeface="Courier New"/>
              </a:rPr>
              <a:t>She </a:t>
            </a:r>
            <a:r>
              <a:rPr lang="en" sz="1400">
                <a:solidFill>
                  <a:srgbClr val="252525"/>
                </a:solidFill>
                <a:highlight>
                  <a:srgbClr val="FFFFFF"/>
                </a:highlight>
                <a:latin typeface="Courier New"/>
                <a:ea typeface="Courier New"/>
                <a:cs typeface="Courier New"/>
                <a:sym typeface="Courier New"/>
              </a:rPr>
              <a:t>specializes in the fusion of traditional Japanese dramatic arts with modern world theater. (Noh and Kyogen)</a:t>
            </a:r>
          </a:p>
          <a:p>
            <a:pPr lvl="0" rtl="0">
              <a:spcBef>
                <a:spcPts val="0"/>
              </a:spcBef>
              <a:buNone/>
            </a:pPr>
            <a:r>
              <a:rPr lang="en" sz="1400">
                <a:solidFill>
                  <a:srgbClr val="252525"/>
                </a:solidFill>
                <a:highlight>
                  <a:srgbClr val="FFFFFF"/>
                </a:highlight>
                <a:latin typeface="Courier New"/>
                <a:ea typeface="Courier New"/>
                <a:cs typeface="Courier New"/>
                <a:sym typeface="Courier New"/>
              </a:rPr>
              <a:t>Yuriko aims to share her heritage and culture through employing the concept of Yugen in her work.</a:t>
            </a:r>
          </a:p>
        </p:txBody>
      </p:sp>
      <p:sp>
        <p:nvSpPr>
          <p:cNvPr id="93" name="Shape 93"/>
          <p:cNvSpPr txBox="1"/>
          <p:nvPr/>
        </p:nvSpPr>
        <p:spPr>
          <a:xfrm>
            <a:off x="5993300" y="2638850"/>
            <a:ext cx="8587500" cy="10020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94" name="Shape 94"/>
          <p:cNvPicPr preferRelativeResize="0"/>
          <p:nvPr/>
        </p:nvPicPr>
        <p:blipFill>
          <a:blip r:embed="rId4">
            <a:alphaModFix/>
          </a:blip>
          <a:stretch>
            <a:fillRect/>
          </a:stretch>
        </p:blipFill>
        <p:spPr>
          <a:xfrm>
            <a:off x="4225227" y="410000"/>
            <a:ext cx="4713452" cy="31488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Relation to US-Asian Relations</a:t>
            </a:r>
          </a:p>
        </p:txBody>
      </p:sp>
      <p:sp>
        <p:nvSpPr>
          <p:cNvPr id="100" name="Shape 100"/>
          <p:cNvSpPr txBox="1"/>
          <p:nvPr/>
        </p:nvSpPr>
        <p:spPr>
          <a:xfrm>
            <a:off x="454825" y="1097000"/>
            <a:ext cx="4581000" cy="28392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1500">
                <a:solidFill>
                  <a:schemeClr val="dk2"/>
                </a:solidFill>
                <a:latin typeface="Courier New"/>
                <a:ea typeface="Courier New"/>
                <a:cs typeface="Courier New"/>
                <a:sym typeface="Courier New"/>
              </a:rPr>
              <a:t>Female practitioners of Yugen theatre were not easily recognized as professionals, even when having trained from a young age - a big factor besides gender was also religion. </a:t>
            </a:r>
          </a:p>
          <a:p>
            <a:pPr lvl="0" rtl="0">
              <a:lnSpc>
                <a:spcPct val="115000"/>
              </a:lnSpc>
              <a:spcBef>
                <a:spcPts val="0"/>
              </a:spcBef>
              <a:spcAft>
                <a:spcPts val="1600"/>
              </a:spcAft>
              <a:buNone/>
            </a:pPr>
            <a:r>
              <a:rPr lang="en" sz="1500">
                <a:solidFill>
                  <a:schemeClr val="dk2"/>
                </a:solidFill>
                <a:latin typeface="Courier New"/>
                <a:ea typeface="Courier New"/>
                <a:cs typeface="Courier New"/>
                <a:sym typeface="Courier New"/>
              </a:rPr>
              <a:t>Theater work was not substantially as biased against women as it was in other roles.</a:t>
            </a:r>
          </a:p>
        </p:txBody>
      </p:sp>
      <p:pic>
        <p:nvPicPr>
          <p:cNvPr id="101" name="Shape 101">
            <a:hlinkClick r:id="rId3"/>
          </p:cNvPr>
          <p:cNvPicPr preferRelativeResize="0"/>
          <p:nvPr/>
        </p:nvPicPr>
        <p:blipFill>
          <a:blip r:embed="rId4">
            <a:alphaModFix/>
          </a:blip>
          <a:stretch>
            <a:fillRect/>
          </a:stretch>
        </p:blipFill>
        <p:spPr>
          <a:xfrm>
            <a:off x="5167575" y="1177150"/>
            <a:ext cx="3810000" cy="2324100"/>
          </a:xfrm>
          <a:prstGeom prst="rect">
            <a:avLst/>
          </a:prstGeom>
          <a:noFill/>
          <a:ln>
            <a:noFill/>
          </a:ln>
        </p:spPr>
      </p:pic>
      <p:sp>
        <p:nvSpPr>
          <p:cNvPr id="102" name="Shape 102"/>
          <p:cNvSpPr txBox="1"/>
          <p:nvPr/>
        </p:nvSpPr>
        <p:spPr>
          <a:xfrm>
            <a:off x="454825" y="4015400"/>
            <a:ext cx="6467100" cy="503700"/>
          </a:xfrm>
          <a:prstGeom prst="rect">
            <a:avLst/>
          </a:prstGeom>
          <a:noFill/>
          <a:ln>
            <a:noFill/>
          </a:ln>
        </p:spPr>
        <p:txBody>
          <a:bodyPr lIns="91425" tIns="91425" rIns="91425" bIns="91425" anchor="t" anchorCtr="0">
            <a:noAutofit/>
          </a:bodyPr>
          <a:lstStyle/>
          <a:p>
            <a:pPr lvl="0">
              <a:spcBef>
                <a:spcPts val="0"/>
              </a:spcBef>
              <a:buNone/>
            </a:pPr>
            <a:r>
              <a:rPr lang="en" u="sng">
                <a:solidFill>
                  <a:schemeClr val="hlink"/>
                </a:solidFill>
                <a:hlinkClick r:id="rId3"/>
              </a:rPr>
              <a:t>Audio: Yuriko Doi, her aunt influencing her interests in performing 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p:nvPr/>
        </p:nvSpPr>
        <p:spPr>
          <a:xfrm>
            <a:off x="902950" y="581925"/>
            <a:ext cx="7892400" cy="3000000"/>
          </a:xfrm>
          <a:prstGeom prst="rect">
            <a:avLst/>
          </a:prstGeom>
          <a:noFill/>
          <a:ln>
            <a:noFill/>
          </a:ln>
        </p:spPr>
        <p:txBody>
          <a:bodyPr lIns="91425" tIns="91425" rIns="91425" bIns="91425" anchor="ctr" anchorCtr="0">
            <a:noAutofit/>
          </a:bodyPr>
          <a:lstStyle/>
          <a:p>
            <a:pPr lvl="0" rtl="0">
              <a:spcBef>
                <a:spcPts val="0"/>
              </a:spcBef>
              <a:buNone/>
            </a:pPr>
            <a:r>
              <a:rPr lang="en" sz="4200">
                <a:solidFill>
                  <a:srgbClr val="FFFFFF"/>
                </a:solidFill>
                <a:latin typeface="Roboto"/>
                <a:ea typeface="Roboto"/>
                <a:cs typeface="Roboto"/>
                <a:sym typeface="Roboto"/>
              </a:rPr>
              <a:t>Yuriko Doi / </a:t>
            </a:r>
          </a:p>
          <a:p>
            <a:pPr lvl="0" rtl="0">
              <a:spcBef>
                <a:spcPts val="0"/>
              </a:spcBef>
              <a:buNone/>
            </a:pPr>
            <a:r>
              <a:rPr lang="en" sz="4200">
                <a:solidFill>
                  <a:srgbClr val="FFFFFF"/>
                </a:solidFill>
                <a:latin typeface="Roboto"/>
                <a:ea typeface="Roboto"/>
                <a:cs typeface="Roboto"/>
                <a:sym typeface="Roboto"/>
              </a:rPr>
              <a:t>Process Presentation</a:t>
            </a:r>
          </a:p>
        </p:txBody>
      </p:sp>
      <p:sp>
        <p:nvSpPr>
          <p:cNvPr id="108" name="Shape 108"/>
          <p:cNvSpPr txBox="1"/>
          <p:nvPr/>
        </p:nvSpPr>
        <p:spPr>
          <a:xfrm>
            <a:off x="936400" y="1557000"/>
            <a:ext cx="7024500" cy="3000000"/>
          </a:xfrm>
          <a:prstGeom prst="rect">
            <a:avLst/>
          </a:prstGeom>
          <a:noFill/>
          <a:ln>
            <a:noFill/>
          </a:ln>
        </p:spPr>
        <p:txBody>
          <a:bodyPr lIns="91425" tIns="91425" rIns="91425" bIns="91425" anchor="ctr" anchorCtr="0">
            <a:noAutofit/>
          </a:bodyPr>
          <a:lstStyle/>
          <a:p>
            <a:pPr lvl="0" rtl="0">
              <a:spcBef>
                <a:spcPts val="0"/>
              </a:spcBef>
              <a:buNone/>
            </a:pPr>
            <a:endParaRPr>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280925" y="984925"/>
            <a:ext cx="5830500" cy="12750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1500">
                <a:solidFill>
                  <a:srgbClr val="434343"/>
                </a:solidFill>
                <a:latin typeface="Courier New"/>
                <a:ea typeface="Courier New"/>
                <a:cs typeface="Courier New"/>
                <a:sym typeface="Courier New"/>
              </a:rPr>
              <a:t>Open-ended questions gave her more to work with on how she chose to respond. She responded with a lot of stories and explanation. Very open to clarification.</a:t>
            </a:r>
          </a:p>
        </p:txBody>
      </p:sp>
      <p:pic>
        <p:nvPicPr>
          <p:cNvPr id="114" name="Shape 114"/>
          <p:cNvPicPr preferRelativeResize="0"/>
          <p:nvPr/>
        </p:nvPicPr>
        <p:blipFill>
          <a:blip r:embed="rId3">
            <a:alphaModFix/>
          </a:blip>
          <a:stretch>
            <a:fillRect/>
          </a:stretch>
        </p:blipFill>
        <p:spPr>
          <a:xfrm>
            <a:off x="6415025" y="984925"/>
            <a:ext cx="2516525" cy="2344674"/>
          </a:xfrm>
          <a:prstGeom prst="rect">
            <a:avLst/>
          </a:prstGeom>
          <a:noFill/>
          <a:ln>
            <a:noFill/>
          </a:ln>
        </p:spPr>
      </p:pic>
      <p:sp>
        <p:nvSpPr>
          <p:cNvPr id="115" name="Shape 115"/>
          <p:cNvSpPr txBox="1"/>
          <p:nvPr/>
        </p:nvSpPr>
        <p:spPr>
          <a:xfrm>
            <a:off x="280925" y="3476025"/>
            <a:ext cx="6042900" cy="10269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1500">
                <a:solidFill>
                  <a:srgbClr val="434343"/>
                </a:solidFill>
                <a:latin typeface="Courier New"/>
                <a:ea typeface="Courier New"/>
                <a:cs typeface="Courier New"/>
                <a:sym typeface="Courier New"/>
              </a:rPr>
              <a:t>She smiled and laughed a lot throughout the presentation. She also talked with her hands and that happened especially more when she got into the story.</a:t>
            </a:r>
          </a:p>
        </p:txBody>
      </p:sp>
      <p:sp>
        <p:nvSpPr>
          <p:cNvPr id="116" name="Shape 116"/>
          <p:cNvSpPr txBox="1"/>
          <p:nvPr/>
        </p:nvSpPr>
        <p:spPr>
          <a:xfrm>
            <a:off x="280925" y="2259925"/>
            <a:ext cx="6042900" cy="9690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1500">
                <a:solidFill>
                  <a:srgbClr val="434343"/>
                </a:solidFill>
                <a:latin typeface="Courier New"/>
                <a:ea typeface="Courier New"/>
                <a:cs typeface="Courier New"/>
                <a:sym typeface="Courier New"/>
              </a:rPr>
              <a:t>There were moments where it was unclear if the question was answered, slight language barrier and sound was not very clear overall.</a:t>
            </a:r>
          </a:p>
        </p:txBody>
      </p:sp>
      <p:sp>
        <p:nvSpPr>
          <p:cNvPr id="117" name="Shape 117"/>
          <p:cNvSpPr txBox="1"/>
          <p:nvPr/>
        </p:nvSpPr>
        <p:spPr>
          <a:xfrm>
            <a:off x="280925" y="238525"/>
            <a:ext cx="6042900" cy="746400"/>
          </a:xfrm>
          <a:prstGeom prst="rect">
            <a:avLst/>
          </a:prstGeom>
          <a:noFill/>
          <a:ln>
            <a:noFill/>
          </a:ln>
        </p:spPr>
        <p:txBody>
          <a:bodyPr lIns="91425" tIns="91425" rIns="91425" bIns="91425" anchor="t" anchorCtr="0">
            <a:noAutofit/>
          </a:bodyPr>
          <a:lstStyle/>
          <a:p>
            <a:pPr lvl="0" rtl="0">
              <a:spcBef>
                <a:spcPts val="0"/>
              </a:spcBef>
              <a:buNone/>
            </a:pPr>
            <a:r>
              <a:rPr lang="en" sz="3000">
                <a:solidFill>
                  <a:schemeClr val="dk1"/>
                </a:solidFill>
                <a:latin typeface="Roboto"/>
                <a:ea typeface="Roboto"/>
                <a:cs typeface="Roboto"/>
                <a:sym typeface="Roboto"/>
              </a:rPr>
              <a:t>Interview Process</a:t>
            </a: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491</Words>
  <Application>Microsoft Office PowerPoint</Application>
  <PresentationFormat>On-screen Show (16:9)</PresentationFormat>
  <Paragraphs>36</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Roboto</vt:lpstr>
      <vt:lpstr>Courier New</vt:lpstr>
      <vt:lpstr>geometric</vt:lpstr>
      <vt:lpstr>Yuriko Doi /  Substance Presentation</vt:lpstr>
      <vt:lpstr>Mission/Goals</vt:lpstr>
      <vt:lpstr>Relation to US-Asian Relations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Yuriko Doi /  Substance Presentation</dc:title>
  <cp:lastModifiedBy>Victoria  Pilato</cp:lastModifiedBy>
  <cp:revision>2</cp:revision>
  <dcterms:modified xsi:type="dcterms:W3CDTF">2017-01-30T22:36:13Z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