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
  </p:notesMasterIdLst>
  <p:sldIdLst>
    <p:sldId id="256" r:id="rId2"/>
    <p:sldId id="257" r:id="rId3"/>
    <p:sldId id="258" r:id="rId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96" autoAdjust="0"/>
  </p:normalViewPr>
  <p:slideViewPr>
    <p:cSldViewPr snapToGrid="0">
      <p:cViewPr varScale="1">
        <p:scale>
          <a:sx n="97" d="100"/>
          <a:sy n="97" d="100"/>
        </p:scale>
        <p:origin x="94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455383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7995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dirty="0"/>
              <a:t>-&gt;</a:t>
            </a:r>
            <a:r>
              <a:rPr lang="en-US" b="1" dirty="0"/>
              <a:t>Isabela</a:t>
            </a:r>
            <a:endParaRPr lang="en" b="1" dirty="0"/>
          </a:p>
          <a:p>
            <a:pPr marL="0" lvl="0" indent="0">
              <a:spcBef>
                <a:spcPts val="0"/>
              </a:spcBef>
              <a:spcAft>
                <a:spcPts val="0"/>
              </a:spcAft>
              <a:buNone/>
            </a:pPr>
            <a:r>
              <a:rPr lang="en" b="1" dirty="0"/>
              <a:t>Background:  </a:t>
            </a:r>
          </a:p>
          <a:p>
            <a:pPr marL="0" lvl="0" indent="0">
              <a:spcBef>
                <a:spcPts val="0"/>
              </a:spcBef>
              <a:spcAft>
                <a:spcPts val="0"/>
              </a:spcAft>
              <a:buNone/>
            </a:pPr>
            <a:r>
              <a:rPr lang="en" dirty="0"/>
              <a:t>	-</a:t>
            </a:r>
            <a:r>
              <a:rPr lang="en-US" dirty="0"/>
              <a:t>R</a:t>
            </a:r>
            <a:r>
              <a:rPr lang="en" dirty="0"/>
              <a:t>efugee parents, </a:t>
            </a:r>
            <a:r>
              <a:rPr lang="en-US" dirty="0"/>
              <a:t>grew up in a </a:t>
            </a:r>
            <a:r>
              <a:rPr lang="en" dirty="0"/>
              <a:t>diverse community </a:t>
            </a:r>
            <a:r>
              <a:rPr lang="en-US" dirty="0"/>
              <a:t>with little resources</a:t>
            </a:r>
            <a:r>
              <a:rPr lang="en" dirty="0"/>
              <a:t> </a:t>
            </a:r>
            <a:r>
              <a:rPr lang="en-US" dirty="0"/>
              <a:t>in Brooklyn and Chinatown</a:t>
            </a:r>
            <a:endParaRPr lang="en" dirty="0"/>
          </a:p>
          <a:p>
            <a:pPr marL="0" lvl="0" indent="0">
              <a:spcBef>
                <a:spcPts val="0"/>
              </a:spcBef>
              <a:spcAft>
                <a:spcPts val="0"/>
              </a:spcAft>
              <a:buNone/>
            </a:pPr>
            <a:r>
              <a:rPr lang="en" dirty="0"/>
              <a:t>	-</a:t>
            </a:r>
            <a:r>
              <a:rPr lang="en-US" dirty="0"/>
              <a:t>G</a:t>
            </a:r>
            <a:r>
              <a:rPr lang="en" dirty="0"/>
              <a:t>ot into Prep4Prep</a:t>
            </a:r>
            <a:r>
              <a:rPr lang="en-US" dirty="0"/>
              <a:t>, a rigorous education program that placed minority students into elite private schools;</a:t>
            </a:r>
            <a:r>
              <a:rPr lang="en" dirty="0"/>
              <a:t> </a:t>
            </a:r>
            <a:r>
              <a:rPr lang="en-US" dirty="0"/>
              <a:t>she</a:t>
            </a:r>
            <a:r>
              <a:rPr lang="en" dirty="0"/>
              <a:t> wanted to take what opportunity she was given as far as possible 	   	-</a:t>
            </a:r>
            <a:r>
              <a:rPr lang="en-US" dirty="0"/>
              <a:t>F</a:t>
            </a:r>
            <a:r>
              <a:rPr lang="en" dirty="0"/>
              <a:t>elt pressure to speak for underrepresented communities (</a:t>
            </a:r>
            <a:r>
              <a:rPr lang="en-US" dirty="0"/>
              <a:t>be her community’s </a:t>
            </a:r>
            <a:r>
              <a:rPr lang="en" dirty="0"/>
              <a:t>Spiderman) </a:t>
            </a:r>
            <a:endParaRPr dirty="0"/>
          </a:p>
          <a:p>
            <a:pPr marL="0" lvl="0" indent="0">
              <a:spcBef>
                <a:spcPts val="0"/>
              </a:spcBef>
              <a:spcAft>
                <a:spcPts val="0"/>
              </a:spcAft>
              <a:buNone/>
            </a:pPr>
            <a:r>
              <a:rPr lang="en" b="1" dirty="0"/>
              <a:t>Early Ca</a:t>
            </a:r>
            <a:r>
              <a:rPr lang="en-US" b="1" dirty="0" err="1"/>
              <a:t>reer</a:t>
            </a:r>
            <a:r>
              <a:rPr lang="en-US" b="1" dirty="0"/>
              <a:t>:</a:t>
            </a:r>
          </a:p>
          <a:p>
            <a:pPr marL="0" lvl="0" indent="0">
              <a:spcBef>
                <a:spcPts val="0"/>
              </a:spcBef>
              <a:spcAft>
                <a:spcPts val="0"/>
              </a:spcAft>
              <a:buNone/>
            </a:pPr>
            <a:r>
              <a:rPr lang="en-US" dirty="0"/>
              <a:t>	-</a:t>
            </a:r>
            <a:r>
              <a:rPr lang="en" dirty="0"/>
              <a:t>Executive Director </a:t>
            </a:r>
            <a:r>
              <a:rPr lang="en-US" dirty="0"/>
              <a:t>for the </a:t>
            </a:r>
            <a:r>
              <a:rPr lang="en" dirty="0"/>
              <a:t>Asian Pacific American Caucus, </a:t>
            </a:r>
            <a:r>
              <a:rPr lang="en-US" dirty="0"/>
              <a:t>P</a:t>
            </a:r>
            <a:r>
              <a:rPr lang="en" dirty="0"/>
              <a:t>rez/CEO APAICS… </a:t>
            </a:r>
            <a:r>
              <a:rPr lang="en-US" dirty="0"/>
              <a:t>realized politics wasn’t what she wanted to do, it was just a linear career path from where she started</a:t>
            </a:r>
          </a:p>
          <a:p>
            <a:pPr marL="0" lvl="0" indent="0">
              <a:spcBef>
                <a:spcPts val="0"/>
              </a:spcBef>
              <a:spcAft>
                <a:spcPts val="0"/>
              </a:spcAft>
              <a:buNone/>
            </a:pPr>
            <a:r>
              <a:rPr lang="en-US" dirty="0"/>
              <a:t>	-Thought of being a music manager because loved </a:t>
            </a:r>
            <a:r>
              <a:rPr lang="en" dirty="0"/>
              <a:t>live music…</a:t>
            </a:r>
            <a:r>
              <a:rPr lang="en-US" dirty="0"/>
              <a:t>realized that was similar to politics… wanted to</a:t>
            </a:r>
            <a:r>
              <a:rPr lang="en" dirty="0"/>
              <a:t> coach to help people find their voice and courage</a:t>
            </a:r>
          </a:p>
          <a:p>
            <a:pPr marL="0" lvl="0" indent="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a:t>
            </a:r>
            <a:r>
              <a:rPr lang="en-US" b="1" dirty="0"/>
              <a:t>First Audio Clip: </a:t>
            </a:r>
            <a:r>
              <a:rPr lang="en-US" dirty="0"/>
              <a:t>Went to a liberal university where learning about how to be an activist meant pushing against old structures; as a coach she learned that being creative can be more impactful; need perspective and a balance of pushing and creating]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a:p>
            <a:pPr marL="0" lvl="0" indent="0">
              <a:spcBef>
                <a:spcPts val="0"/>
              </a:spcBef>
              <a:spcAft>
                <a:spcPts val="0"/>
              </a:spcAft>
              <a:buNone/>
            </a:pPr>
            <a:r>
              <a:rPr lang="en" b="1" dirty="0"/>
              <a:t>Currently:</a:t>
            </a:r>
          </a:p>
          <a:p>
            <a:pPr marL="0" lvl="0" indent="0">
              <a:spcBef>
                <a:spcPts val="0"/>
              </a:spcBef>
              <a:spcAft>
                <a:spcPts val="0"/>
              </a:spcAft>
              <a:buNone/>
            </a:pPr>
            <a:r>
              <a:rPr lang="en" dirty="0"/>
              <a:t>	-Works with a diverse group of people since humanity </a:t>
            </a:r>
            <a:r>
              <a:rPr lang="en-US" dirty="0"/>
              <a:t>and struggle are </a:t>
            </a:r>
            <a:r>
              <a:rPr lang="en" dirty="0"/>
              <a:t>universal. </a:t>
            </a:r>
            <a:r>
              <a:rPr lang="en-US" dirty="0"/>
              <a:t>However, </a:t>
            </a:r>
            <a:r>
              <a:rPr lang="en" dirty="0"/>
              <a:t>still really passionate about women and Asian American communities</a:t>
            </a:r>
            <a:endParaRPr dirty="0"/>
          </a:p>
          <a:p>
            <a:pPr marL="0" lvl="0" indent="0">
              <a:spcBef>
                <a:spcPts val="0"/>
              </a:spcBef>
              <a:spcAft>
                <a:spcPts val="0"/>
              </a:spcAft>
              <a:buClr>
                <a:schemeClr val="dk1"/>
              </a:buClr>
              <a:buSzPts val="1100"/>
              <a:buFont typeface="Arial"/>
              <a:buNone/>
            </a:pPr>
            <a:r>
              <a:rPr lang="en" dirty="0">
                <a:solidFill>
                  <a:schemeClr val="dk1"/>
                </a:solidFill>
              </a:rPr>
              <a:t>	-L</a:t>
            </a:r>
            <a:r>
              <a:rPr lang="en" dirty="0"/>
              <a:t>ooking forward to working with intergenerational women’s empowerment</a:t>
            </a:r>
          </a:p>
          <a:p>
            <a:pPr marL="0" lvl="0" indent="0">
              <a:spcBef>
                <a:spcPts val="0"/>
              </a:spcBef>
              <a:spcAft>
                <a:spcPts val="0"/>
              </a:spcAft>
              <a:buClr>
                <a:schemeClr val="dk1"/>
              </a:buClr>
              <a:buSzPts val="1100"/>
              <a:buFont typeface="Arial"/>
              <a:buNone/>
            </a:pPr>
            <a:endParaRPr lang="en" dirty="0"/>
          </a:p>
          <a:p>
            <a:pPr marL="0" lvl="0" indent="0">
              <a:spcBef>
                <a:spcPts val="0"/>
              </a:spcBef>
              <a:spcAft>
                <a:spcPts val="0"/>
              </a:spcAft>
              <a:buClr>
                <a:schemeClr val="dk1"/>
              </a:buClr>
              <a:buSzPts val="1100"/>
              <a:buFont typeface="Arial"/>
              <a:buNone/>
            </a:pPr>
            <a:r>
              <a:rPr lang="en" dirty="0"/>
              <a:t>[</a:t>
            </a:r>
            <a:r>
              <a:rPr lang="en-US" b="1" dirty="0"/>
              <a:t>Second Audio Clip:</a:t>
            </a:r>
            <a:r>
              <a:rPr lang="en-US" b="0" dirty="0"/>
              <a:t> When she was younger/in her twenties, she saw the Asian American community as a struggle based community that needed a voice. She now see’s it as a community that still struggles but is strong and works together to get by; a community that she can support rather than be a hero to.]</a:t>
            </a:r>
            <a:endParaRPr lang="en" dirty="0"/>
          </a:p>
          <a:p>
            <a:pPr marL="0" lvl="0" indent="0">
              <a:spcBef>
                <a:spcPts val="0"/>
              </a:spcBef>
              <a:spcAft>
                <a:spcPts val="0"/>
              </a:spcAft>
              <a:buNone/>
            </a:pPr>
            <a:endParaRPr dirty="0"/>
          </a:p>
          <a:p>
            <a:pPr marL="0" lvl="0" indent="0">
              <a:spcBef>
                <a:spcPts val="0"/>
              </a:spcBef>
              <a:spcAft>
                <a:spcPts val="0"/>
              </a:spcAft>
              <a:buNone/>
            </a:pPr>
            <a:r>
              <a:rPr lang="en" b="1" dirty="0"/>
              <a:t>Relations to course: </a:t>
            </a:r>
          </a:p>
          <a:p>
            <a:pPr marL="0" lvl="0" indent="0">
              <a:spcBef>
                <a:spcPts val="0"/>
              </a:spcBef>
              <a:spcAft>
                <a:spcPts val="0"/>
              </a:spcAft>
              <a:buNone/>
            </a:pPr>
            <a:r>
              <a:rPr lang="en" b="0" dirty="0"/>
              <a:t>-Glori</a:t>
            </a:r>
            <a:r>
              <a:rPr lang="en-US" b="0" dirty="0"/>
              <a:t>a helps many people of color, including Asian American women, become better leaders in their personal and work lives </a:t>
            </a:r>
            <a:endParaRPr lang="en" b="0" dirty="0"/>
          </a:p>
          <a:p>
            <a:pPr marL="0" lvl="0" indent="0">
              <a:spcBef>
                <a:spcPts val="0"/>
              </a:spcBef>
              <a:spcAft>
                <a:spcPts val="0"/>
              </a:spcAft>
              <a:buNone/>
            </a:pPr>
            <a:r>
              <a:rPr lang="en" i="1" dirty="0"/>
              <a:t>-</a:t>
            </a:r>
            <a:r>
              <a:rPr lang="en-US" i="0" dirty="0"/>
              <a:t>She realized that you can’t just push to change old structures. This is similar to the </a:t>
            </a:r>
            <a:r>
              <a:rPr lang="en" i="1" dirty="0"/>
              <a:t>Art of Social Change</a:t>
            </a:r>
            <a:r>
              <a:rPr lang="en-US" i="1" dirty="0"/>
              <a:t> </a:t>
            </a:r>
            <a:r>
              <a:rPr lang="en-US" i="0" dirty="0"/>
              <a:t>article we read where, f</a:t>
            </a:r>
            <a:r>
              <a:rPr lang="en-US" dirty="0"/>
              <a:t>or change to occur, you </a:t>
            </a:r>
            <a:r>
              <a:rPr lang="en" dirty="0"/>
              <a:t>have to consider social and cultural context</a:t>
            </a:r>
          </a:p>
          <a:p>
            <a:pPr marL="0" lvl="0" indent="0">
              <a:spcBef>
                <a:spcPts val="0"/>
              </a:spcBef>
              <a:spcAft>
                <a:spcPts val="0"/>
              </a:spcAft>
              <a:buNone/>
            </a:pPr>
            <a:r>
              <a:rPr lang="en" dirty="0"/>
              <a:t> -</a:t>
            </a:r>
            <a:r>
              <a:rPr lang="en-US" dirty="0"/>
              <a:t>Gloria works with people who have been influenced by different </a:t>
            </a:r>
            <a:r>
              <a:rPr lang="en" dirty="0"/>
              <a:t>cultural values (ex: </a:t>
            </a:r>
            <a:r>
              <a:rPr lang="en-US" dirty="0"/>
              <a:t>parents </a:t>
            </a:r>
            <a:r>
              <a:rPr lang="en" dirty="0"/>
              <a:t>valuing boys over girls) </a:t>
            </a:r>
          </a:p>
          <a:p>
            <a:pPr marL="0" lvl="0" indent="0">
              <a:spcBef>
                <a:spcPts val="0"/>
              </a:spcBef>
              <a:spcAft>
                <a:spcPts val="0"/>
              </a:spcAft>
              <a:buNone/>
            </a:pPr>
            <a:r>
              <a:rPr lang="en" dirty="0"/>
              <a:t>-</a:t>
            </a:r>
            <a:r>
              <a:rPr lang="en-US" dirty="0"/>
              <a:t>Exemplifies trend of </a:t>
            </a:r>
            <a:r>
              <a:rPr lang="en" dirty="0"/>
              <a:t>future generations getting more involved in politics and activism than first generation</a:t>
            </a:r>
          </a:p>
          <a:p>
            <a:pPr marL="0" lvl="0" indent="0">
              <a:spcBef>
                <a:spcPts val="0"/>
              </a:spcBef>
              <a:spcAft>
                <a:spcPts val="0"/>
              </a:spcAft>
              <a:buNone/>
            </a:pPr>
            <a:r>
              <a:rPr lang="en-US" dirty="0"/>
              <a:t>-New information we learned:</a:t>
            </a:r>
          </a:p>
          <a:p>
            <a:pPr marL="0" lvl="0" indent="0">
              <a:spcBef>
                <a:spcPts val="0"/>
              </a:spcBef>
              <a:spcAft>
                <a:spcPts val="0"/>
              </a:spcAft>
              <a:buNone/>
            </a:pPr>
            <a:r>
              <a:rPr lang="en-US" dirty="0"/>
              <a:t>	-Many second generation may feel like they need to take advantage of opportunity available to them (which can change into feelings of obligation) or they may feel like they are 	not deserving of the opportunity available to them</a:t>
            </a:r>
          </a:p>
          <a:p>
            <a:pPr marL="0" lvl="0" indent="0">
              <a:spcBef>
                <a:spcPts val="0"/>
              </a:spcBef>
              <a:spcAft>
                <a:spcPts val="0"/>
              </a:spcAft>
              <a:buNone/>
            </a:pPr>
            <a:r>
              <a:rPr lang="en-US" dirty="0"/>
              <a:t>	-Goals of immigrants and second generation are very different. First generation mainly focuses on getting by or bringing family over; second generation focuses more on  	improving life and leaving a legacy</a:t>
            </a:r>
            <a:endParaRPr dirty="0"/>
          </a:p>
        </p:txBody>
      </p:sp>
    </p:spTree>
    <p:extLst>
      <p:ext uri="{BB962C8B-B14F-4D97-AF65-F5344CB8AC3E}">
        <p14:creationId xmlns:p14="http://schemas.microsoft.com/office/powerpoint/2010/main" val="355336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b="1" u="none" dirty="0">
                <a:solidFill>
                  <a:schemeClr val="dk1"/>
                </a:solidFill>
              </a:rPr>
              <a:t>-&gt;Bryanna</a:t>
            </a:r>
          </a:p>
          <a:p>
            <a:pPr marL="0" lvl="0" indent="0" rtl="0">
              <a:lnSpc>
                <a:spcPct val="115000"/>
              </a:lnSpc>
              <a:spcBef>
                <a:spcPts val="0"/>
              </a:spcBef>
              <a:spcAft>
                <a:spcPts val="0"/>
              </a:spcAft>
              <a:buClr>
                <a:schemeClr val="dk1"/>
              </a:buClr>
              <a:buSzPts val="1100"/>
              <a:buFont typeface="Arial"/>
              <a:buNone/>
            </a:pPr>
            <a:r>
              <a:rPr lang="en-US" b="1" u="sng" dirty="0">
                <a:solidFill>
                  <a:schemeClr val="dk1"/>
                </a:solidFill>
              </a:rPr>
              <a:t>Planning</a:t>
            </a:r>
          </a:p>
          <a:p>
            <a:pPr marL="457200" lvl="0" indent="-298450" rtl="0">
              <a:lnSpc>
                <a:spcPct val="115000"/>
              </a:lnSpc>
              <a:spcBef>
                <a:spcPts val="0"/>
              </a:spcBef>
              <a:spcAft>
                <a:spcPts val="0"/>
              </a:spcAft>
              <a:buClr>
                <a:schemeClr val="dk1"/>
              </a:buClr>
              <a:buSzPts val="1100"/>
              <a:buChar char="-"/>
            </a:pPr>
            <a:r>
              <a:rPr lang="en-US" dirty="0">
                <a:solidFill>
                  <a:schemeClr val="dk1"/>
                </a:solidFill>
              </a:rPr>
              <a:t>Pre-interview research</a:t>
            </a:r>
            <a:r>
              <a:rPr lang="en-US" b="1" dirty="0">
                <a:solidFill>
                  <a:schemeClr val="dk1"/>
                </a:solidFill>
              </a:rPr>
              <a:t> </a:t>
            </a:r>
            <a:r>
              <a:rPr lang="en-US" dirty="0">
                <a:solidFill>
                  <a:schemeClr val="dk1"/>
                </a:solidFill>
              </a:rPr>
              <a:t>(website, </a:t>
            </a:r>
            <a:r>
              <a:rPr lang="en-US" dirty="0" err="1">
                <a:solidFill>
                  <a:schemeClr val="dk1"/>
                </a:solidFill>
              </a:rPr>
              <a:t>Linkedin</a:t>
            </a:r>
            <a:r>
              <a:rPr lang="en-US" dirty="0">
                <a:solidFill>
                  <a:schemeClr val="dk1"/>
                </a:solidFill>
              </a:rPr>
              <a:t>, part of her book on Amazon)</a:t>
            </a:r>
          </a:p>
          <a:p>
            <a:pPr marL="457200" lvl="0" indent="-298450" rtl="0">
              <a:lnSpc>
                <a:spcPct val="115000"/>
              </a:lnSpc>
              <a:spcBef>
                <a:spcPts val="0"/>
              </a:spcBef>
              <a:spcAft>
                <a:spcPts val="0"/>
              </a:spcAft>
              <a:buClr>
                <a:schemeClr val="dk1"/>
              </a:buClr>
              <a:buSzPts val="1100"/>
              <a:buChar char="-"/>
            </a:pPr>
            <a:r>
              <a:rPr lang="en-US" dirty="0">
                <a:solidFill>
                  <a:schemeClr val="dk1"/>
                </a:solidFill>
              </a:rPr>
              <a:t>Used background information to prepare key questions</a:t>
            </a:r>
          </a:p>
          <a:p>
            <a:pPr marL="914400" lvl="1" indent="-298450" rtl="0">
              <a:lnSpc>
                <a:spcPct val="115000"/>
              </a:lnSpc>
              <a:spcBef>
                <a:spcPts val="0"/>
              </a:spcBef>
              <a:spcAft>
                <a:spcPts val="0"/>
              </a:spcAft>
              <a:buClr>
                <a:schemeClr val="dk1"/>
              </a:buClr>
              <a:buSzPts val="1100"/>
              <a:buChar char="-"/>
            </a:pPr>
            <a:r>
              <a:rPr lang="en-US" dirty="0">
                <a:solidFill>
                  <a:schemeClr val="dk1"/>
                </a:solidFill>
              </a:rPr>
              <a:t>The questions you ask can influence the type of information you are able to gather, but Gloria was talkative, informative, &amp; answered before we could ask</a:t>
            </a:r>
          </a:p>
          <a:p>
            <a:pPr marL="1371600" lvl="2" indent="-298450" rtl="0">
              <a:lnSpc>
                <a:spcPct val="115000"/>
              </a:lnSpc>
              <a:spcBef>
                <a:spcPts val="0"/>
              </a:spcBef>
              <a:spcAft>
                <a:spcPts val="0"/>
              </a:spcAft>
              <a:buClr>
                <a:schemeClr val="dk1"/>
              </a:buClr>
              <a:buSzPts val="1100"/>
              <a:buChar char="-"/>
            </a:pPr>
            <a:r>
              <a:rPr lang="en-US" i="1" dirty="0">
                <a:solidFill>
                  <a:schemeClr val="dk1"/>
                </a:solidFill>
              </a:rPr>
              <a:t>Open ended </a:t>
            </a:r>
            <a:r>
              <a:rPr lang="en-US" dirty="0">
                <a:solidFill>
                  <a:schemeClr val="dk1"/>
                </a:solidFill>
              </a:rPr>
              <a:t>(“Can you explain the type of environment you grew up in?”) </a:t>
            </a:r>
          </a:p>
          <a:p>
            <a:pPr marL="1371600" lvl="2" indent="-298450" rtl="0">
              <a:lnSpc>
                <a:spcPct val="115000"/>
              </a:lnSpc>
              <a:spcBef>
                <a:spcPts val="0"/>
              </a:spcBef>
              <a:spcAft>
                <a:spcPts val="0"/>
              </a:spcAft>
              <a:buClr>
                <a:schemeClr val="dk1"/>
              </a:buClr>
              <a:buSzPts val="1100"/>
              <a:buChar char="-"/>
            </a:pPr>
            <a:r>
              <a:rPr lang="en-US" i="1" dirty="0">
                <a:solidFill>
                  <a:schemeClr val="dk1"/>
                </a:solidFill>
              </a:rPr>
              <a:t>Close ended</a:t>
            </a:r>
            <a:r>
              <a:rPr lang="en-US" dirty="0">
                <a:solidFill>
                  <a:schemeClr val="dk1"/>
                </a:solidFill>
              </a:rPr>
              <a:t> (“Who would you say had the biggest influence on your drive?”) </a:t>
            </a:r>
          </a:p>
          <a:p>
            <a:pPr marL="1371600" lvl="2" indent="-298450" rtl="0">
              <a:lnSpc>
                <a:spcPct val="115000"/>
              </a:lnSpc>
              <a:spcBef>
                <a:spcPts val="0"/>
              </a:spcBef>
              <a:spcAft>
                <a:spcPts val="0"/>
              </a:spcAft>
              <a:buClr>
                <a:schemeClr val="dk1"/>
              </a:buClr>
              <a:buSzPts val="1100"/>
              <a:buChar char="-"/>
            </a:pPr>
            <a:r>
              <a:rPr lang="en-US" i="1" dirty="0">
                <a:solidFill>
                  <a:schemeClr val="dk1"/>
                </a:solidFill>
              </a:rPr>
              <a:t>Probing questions</a:t>
            </a:r>
            <a:r>
              <a:rPr lang="en-US" dirty="0">
                <a:solidFill>
                  <a:schemeClr val="dk1"/>
                </a:solidFill>
              </a:rPr>
              <a:t> *Clip #1* </a:t>
            </a:r>
          </a:p>
          <a:p>
            <a:pPr marL="1828800" lvl="3" indent="-298450" rtl="0">
              <a:lnSpc>
                <a:spcPct val="115000"/>
              </a:lnSpc>
              <a:spcBef>
                <a:spcPts val="0"/>
              </a:spcBef>
              <a:spcAft>
                <a:spcPts val="0"/>
              </a:spcAft>
              <a:buClr>
                <a:schemeClr val="dk1"/>
              </a:buClr>
              <a:buSzPts val="1100"/>
              <a:buChar char="-"/>
            </a:pPr>
            <a:r>
              <a:rPr lang="en-US" dirty="0">
                <a:solidFill>
                  <a:schemeClr val="dk1"/>
                </a:solidFill>
              </a:rPr>
              <a:t>Talking about things that may have discouraged her during her journey; she said the pressure she always felt to take full advantage of her opportunities and to milk every privilege to the fullest ended up becoming discouraging for her (Harvard)</a:t>
            </a:r>
          </a:p>
          <a:p>
            <a:pPr marL="2286000" lvl="4" indent="-298450" rtl="0">
              <a:lnSpc>
                <a:spcPct val="115000"/>
              </a:lnSpc>
              <a:spcBef>
                <a:spcPts val="0"/>
              </a:spcBef>
              <a:spcAft>
                <a:spcPts val="0"/>
              </a:spcAft>
              <a:buClr>
                <a:schemeClr val="dk1"/>
              </a:buClr>
              <a:buSzPts val="1100"/>
              <a:buChar char="-"/>
            </a:pPr>
            <a:r>
              <a:rPr lang="en-US" i="1" dirty="0">
                <a:solidFill>
                  <a:schemeClr val="dk1"/>
                </a:solidFill>
              </a:rPr>
              <a:t>In 20s:</a:t>
            </a:r>
            <a:r>
              <a:rPr lang="en-US" dirty="0">
                <a:solidFill>
                  <a:schemeClr val="dk1"/>
                </a:solidFill>
              </a:rPr>
              <a:t> she did everything she felt she was supposed to do (cared about policy implications for AA communities, so she went to capitol hill and became executive director of the CAUCUS. Then became President-CEO of the sister non-profit of that CAUCUS [APAICS])</a:t>
            </a:r>
          </a:p>
          <a:p>
            <a:pPr marL="2286000" lvl="0" indent="-298450" rtl="0">
              <a:lnSpc>
                <a:spcPct val="115000"/>
              </a:lnSpc>
              <a:spcBef>
                <a:spcPts val="0"/>
              </a:spcBef>
              <a:spcAft>
                <a:spcPts val="0"/>
              </a:spcAft>
              <a:buClr>
                <a:schemeClr val="dk1"/>
              </a:buClr>
              <a:buSzPts val="1100"/>
              <a:buChar char="-"/>
            </a:pPr>
            <a:r>
              <a:rPr lang="en-US" i="1" dirty="0">
                <a:solidFill>
                  <a:schemeClr val="dk1"/>
                </a:solidFill>
              </a:rPr>
              <a:t>Today</a:t>
            </a:r>
            <a:r>
              <a:rPr lang="en-US" dirty="0">
                <a:solidFill>
                  <a:schemeClr val="dk1"/>
                </a:solidFill>
              </a:rPr>
              <a:t>: She’s not trying to milk </a:t>
            </a:r>
            <a:r>
              <a:rPr lang="en-US" dirty="0" err="1">
                <a:solidFill>
                  <a:schemeClr val="dk1"/>
                </a:solidFill>
              </a:rPr>
              <a:t>priviledge</a:t>
            </a:r>
            <a:r>
              <a:rPr lang="en-US" dirty="0">
                <a:solidFill>
                  <a:schemeClr val="dk1"/>
                </a:solidFill>
              </a:rPr>
              <a:t> or climb anymore </a:t>
            </a:r>
          </a:p>
          <a:p>
            <a:pPr marL="2743200" lvl="1" indent="-298450" rtl="0">
              <a:lnSpc>
                <a:spcPct val="115000"/>
              </a:lnSpc>
              <a:spcBef>
                <a:spcPts val="0"/>
              </a:spcBef>
              <a:spcAft>
                <a:spcPts val="0"/>
              </a:spcAft>
              <a:buClr>
                <a:schemeClr val="dk1"/>
              </a:buClr>
              <a:buSzPts val="1100"/>
              <a:buChar char="-"/>
            </a:pPr>
            <a:r>
              <a:rPr lang="en-US" dirty="0">
                <a:solidFill>
                  <a:schemeClr val="dk1"/>
                </a:solidFill>
              </a:rPr>
              <a:t>*clip #1* </a:t>
            </a:r>
            <a:r>
              <a:rPr lang="en-US" dirty="0" err="1">
                <a:solidFill>
                  <a:schemeClr val="dk1"/>
                </a:solidFill>
              </a:rPr>
              <a:t>Bc</a:t>
            </a:r>
            <a:r>
              <a:rPr lang="en-US" dirty="0">
                <a:solidFill>
                  <a:schemeClr val="dk1"/>
                </a:solidFill>
              </a:rPr>
              <a:t> I probed her, we got a better understanding and good information on her career choice </a:t>
            </a:r>
          </a:p>
          <a:p>
            <a:pPr marL="457200" lvl="0" indent="-298450" rtl="0">
              <a:lnSpc>
                <a:spcPct val="115000"/>
              </a:lnSpc>
              <a:spcBef>
                <a:spcPts val="0"/>
              </a:spcBef>
              <a:spcAft>
                <a:spcPts val="0"/>
              </a:spcAft>
              <a:buClr>
                <a:schemeClr val="dk1"/>
              </a:buClr>
              <a:buSzPts val="1100"/>
              <a:buChar char="-"/>
            </a:pPr>
            <a:r>
              <a:rPr lang="en-US" dirty="0">
                <a:solidFill>
                  <a:schemeClr val="dk1"/>
                </a:solidFill>
              </a:rPr>
              <a:t>Prepare logistics</a:t>
            </a:r>
            <a:r>
              <a:rPr lang="en-US" b="1" dirty="0">
                <a:solidFill>
                  <a:schemeClr val="dk1"/>
                </a:solidFill>
              </a:rPr>
              <a:t> </a:t>
            </a:r>
            <a:r>
              <a:rPr lang="en-US" dirty="0">
                <a:solidFill>
                  <a:schemeClr val="dk1"/>
                </a:solidFill>
              </a:rPr>
              <a:t>for the interview</a:t>
            </a:r>
          </a:p>
          <a:p>
            <a:pPr marL="914400" lvl="1" indent="-298450" rtl="0">
              <a:lnSpc>
                <a:spcPct val="115000"/>
              </a:lnSpc>
              <a:spcBef>
                <a:spcPts val="0"/>
              </a:spcBef>
              <a:spcAft>
                <a:spcPts val="0"/>
              </a:spcAft>
              <a:buClr>
                <a:schemeClr val="dk1"/>
              </a:buClr>
              <a:buSzPts val="1100"/>
              <a:buChar char="-"/>
            </a:pPr>
            <a:r>
              <a:rPr lang="en-US" dirty="0">
                <a:solidFill>
                  <a:schemeClr val="dk1"/>
                </a:solidFill>
              </a:rPr>
              <a:t>Team interviewing approach: </a:t>
            </a:r>
          </a:p>
          <a:p>
            <a:pPr marL="1371600" lvl="2" indent="-298450" rtl="0">
              <a:lnSpc>
                <a:spcPct val="115000"/>
              </a:lnSpc>
              <a:spcBef>
                <a:spcPts val="0"/>
              </a:spcBef>
              <a:spcAft>
                <a:spcPts val="0"/>
              </a:spcAft>
              <a:buClr>
                <a:schemeClr val="dk1"/>
              </a:buClr>
              <a:buSzPts val="1100"/>
              <a:buChar char="-"/>
            </a:pPr>
            <a:r>
              <a:rPr lang="en-US" dirty="0">
                <a:solidFill>
                  <a:schemeClr val="dk1"/>
                </a:solidFill>
              </a:rPr>
              <a:t>Original plan: divided questions equally by section; Primary note taker = Whoever wasn’t questioning, would take notes </a:t>
            </a:r>
          </a:p>
          <a:p>
            <a:pPr marL="1371600" lvl="2" indent="-298450" rtl="0">
              <a:lnSpc>
                <a:spcPct val="115000"/>
              </a:lnSpc>
              <a:spcBef>
                <a:spcPts val="0"/>
              </a:spcBef>
              <a:spcAft>
                <a:spcPts val="0"/>
              </a:spcAft>
              <a:buClr>
                <a:schemeClr val="dk1"/>
              </a:buClr>
              <a:buSzPts val="1100"/>
              <a:buChar char="-"/>
            </a:pPr>
            <a:r>
              <a:rPr lang="en-US" dirty="0">
                <a:solidFill>
                  <a:schemeClr val="dk1"/>
                </a:solidFill>
              </a:rPr>
              <a:t>I ended up conducting most of interview and Isabela took notes</a:t>
            </a:r>
          </a:p>
          <a:p>
            <a:pPr marL="914400" lvl="1" indent="-298450" rtl="0">
              <a:lnSpc>
                <a:spcPct val="115000"/>
              </a:lnSpc>
              <a:spcBef>
                <a:spcPts val="0"/>
              </a:spcBef>
              <a:spcAft>
                <a:spcPts val="0"/>
              </a:spcAft>
              <a:buClr>
                <a:schemeClr val="dk1"/>
              </a:buClr>
              <a:buSzPts val="1100"/>
              <a:buChar char="-"/>
            </a:pPr>
            <a:r>
              <a:rPr lang="en-US" dirty="0">
                <a:solidFill>
                  <a:schemeClr val="dk1"/>
                </a:solidFill>
              </a:rPr>
              <a:t>Video conference → Telephone (~1 hour long)</a:t>
            </a:r>
          </a:p>
          <a:p>
            <a:pPr marL="0" lvl="0" indent="0" rtl="0">
              <a:lnSpc>
                <a:spcPct val="115000"/>
              </a:lnSpc>
              <a:spcBef>
                <a:spcPts val="0"/>
              </a:spcBef>
              <a:spcAft>
                <a:spcPts val="0"/>
              </a:spcAft>
              <a:buClr>
                <a:schemeClr val="dk1"/>
              </a:buClr>
              <a:buSzPts val="1100"/>
              <a:buFont typeface="Arial"/>
              <a:buNone/>
            </a:pPr>
            <a:endParaRPr lang="en-US" u="sng" dirty="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b="1" u="sng" dirty="0">
                <a:solidFill>
                  <a:schemeClr val="dk1"/>
                </a:solidFill>
              </a:rPr>
              <a:t>Conducting</a:t>
            </a:r>
          </a:p>
          <a:p>
            <a:pPr marL="457200" lvl="0" indent="-298450" rtl="0">
              <a:lnSpc>
                <a:spcPct val="115000"/>
              </a:lnSpc>
              <a:spcBef>
                <a:spcPts val="0"/>
              </a:spcBef>
              <a:spcAft>
                <a:spcPts val="0"/>
              </a:spcAft>
              <a:buClr>
                <a:schemeClr val="dk1"/>
              </a:buClr>
              <a:buSzPts val="1100"/>
              <a:buChar char="-"/>
            </a:pPr>
            <a:r>
              <a:rPr lang="en-US" dirty="0">
                <a:solidFill>
                  <a:schemeClr val="dk1"/>
                </a:solidFill>
              </a:rPr>
              <a:t>Type of interview: Unstructured (seeking her opinion/perspective, questions flexible and dependent on the interview &amp; responses)</a:t>
            </a:r>
          </a:p>
          <a:p>
            <a:pPr marL="914400" lvl="1" indent="-298450" rtl="0">
              <a:lnSpc>
                <a:spcPct val="115000"/>
              </a:lnSpc>
              <a:spcBef>
                <a:spcPts val="0"/>
              </a:spcBef>
              <a:spcAft>
                <a:spcPts val="0"/>
              </a:spcAft>
              <a:buClr>
                <a:schemeClr val="dk1"/>
              </a:buClr>
              <a:buSzPts val="1100"/>
              <a:buChar char="-"/>
            </a:pPr>
            <a:r>
              <a:rPr lang="en-US" dirty="0">
                <a:solidFill>
                  <a:schemeClr val="dk1"/>
                </a:solidFill>
              </a:rPr>
              <a:t>Friendly (professional) conversation </a:t>
            </a:r>
          </a:p>
          <a:p>
            <a:pPr marL="457200" lvl="0" indent="-298450" rtl="0">
              <a:lnSpc>
                <a:spcPct val="115000"/>
              </a:lnSpc>
              <a:spcBef>
                <a:spcPts val="0"/>
              </a:spcBef>
              <a:spcAft>
                <a:spcPts val="0"/>
              </a:spcAft>
              <a:buClr>
                <a:schemeClr val="dk1"/>
              </a:buClr>
              <a:buSzPts val="1100"/>
              <a:buChar char="-"/>
            </a:pPr>
            <a:r>
              <a:rPr lang="en-US" b="1" i="1" dirty="0">
                <a:solidFill>
                  <a:schemeClr val="dk1"/>
                </a:solidFill>
              </a:rPr>
              <a:t>Active listening</a:t>
            </a:r>
            <a:r>
              <a:rPr lang="en-US" i="1" dirty="0">
                <a:solidFill>
                  <a:schemeClr val="dk1"/>
                </a:solidFill>
              </a:rPr>
              <a:t> </a:t>
            </a:r>
            <a:r>
              <a:rPr lang="en-US" dirty="0">
                <a:solidFill>
                  <a:schemeClr val="dk1"/>
                </a:solidFill>
              </a:rPr>
              <a:t>- *clip #2* - using her passion to find her career; </a:t>
            </a:r>
            <a:r>
              <a:rPr lang="en-US" dirty="0" err="1">
                <a:solidFill>
                  <a:schemeClr val="dk1"/>
                </a:solidFill>
              </a:rPr>
              <a:t>i</a:t>
            </a:r>
            <a:r>
              <a:rPr lang="en-US" dirty="0">
                <a:solidFill>
                  <a:schemeClr val="dk1"/>
                </a:solidFill>
              </a:rPr>
              <a:t> repeat to understand</a:t>
            </a:r>
          </a:p>
          <a:p>
            <a:pPr marL="914400" lvl="1" indent="-298450" rtl="0">
              <a:lnSpc>
                <a:spcPct val="115000"/>
              </a:lnSpc>
              <a:spcBef>
                <a:spcPts val="0"/>
              </a:spcBef>
              <a:spcAft>
                <a:spcPts val="0"/>
              </a:spcAft>
              <a:buClr>
                <a:schemeClr val="dk1"/>
              </a:buClr>
              <a:buSzPts val="1100"/>
              <a:buChar char="-"/>
            </a:pPr>
            <a:r>
              <a:rPr lang="en-US" dirty="0">
                <a:solidFill>
                  <a:schemeClr val="dk1"/>
                </a:solidFill>
              </a:rPr>
              <a:t>Responding to challenging situations (realized info about children private so didn’t ask anymore)</a:t>
            </a:r>
          </a:p>
          <a:p>
            <a:pPr marL="457200" lvl="0" indent="-298450" rtl="0">
              <a:lnSpc>
                <a:spcPct val="115000"/>
              </a:lnSpc>
              <a:spcBef>
                <a:spcPts val="0"/>
              </a:spcBef>
              <a:spcAft>
                <a:spcPts val="0"/>
              </a:spcAft>
              <a:buClr>
                <a:schemeClr val="dk1"/>
              </a:buClr>
              <a:buSzPts val="1100"/>
              <a:buChar char="-"/>
            </a:pPr>
            <a:r>
              <a:rPr lang="en-US" dirty="0">
                <a:solidFill>
                  <a:schemeClr val="dk1"/>
                </a:solidFill>
              </a:rPr>
              <a:t>Cues: </a:t>
            </a:r>
          </a:p>
          <a:p>
            <a:pPr marL="914400" lvl="1" indent="-298450" rtl="0">
              <a:lnSpc>
                <a:spcPct val="115000"/>
              </a:lnSpc>
              <a:spcBef>
                <a:spcPts val="0"/>
              </a:spcBef>
              <a:spcAft>
                <a:spcPts val="0"/>
              </a:spcAft>
              <a:buClr>
                <a:schemeClr val="dk1"/>
              </a:buClr>
              <a:buSzPts val="1100"/>
              <a:buChar char="-"/>
            </a:pPr>
            <a:r>
              <a:rPr lang="en-US" dirty="0">
                <a:solidFill>
                  <a:schemeClr val="dk1"/>
                </a:solidFill>
              </a:rPr>
              <a:t>My non-verbal: Voice (loud, clear, confident)(avoid fillers, “uh” “so”); encouraging feedback; repeat when understand; rephrasing when don’t </a:t>
            </a:r>
          </a:p>
          <a:p>
            <a:pPr marL="0" lvl="0" indent="0" rtl="0">
              <a:lnSpc>
                <a:spcPct val="115000"/>
              </a:lnSpc>
              <a:spcBef>
                <a:spcPts val="0"/>
              </a:spcBef>
              <a:spcAft>
                <a:spcPts val="0"/>
              </a:spcAft>
              <a:buClr>
                <a:schemeClr val="dk1"/>
              </a:buClr>
              <a:buSzPts val="1100"/>
              <a:buFont typeface="Arial"/>
              <a:buNone/>
            </a:pPr>
            <a:r>
              <a:rPr lang="en-US" b="1" u="sng" dirty="0">
                <a:solidFill>
                  <a:schemeClr val="dk1"/>
                </a:solidFill>
              </a:rPr>
              <a:t>Documenting</a:t>
            </a:r>
          </a:p>
          <a:p>
            <a:pPr marL="457200" lvl="0" indent="-298450" rtl="0">
              <a:lnSpc>
                <a:spcPct val="115000"/>
              </a:lnSpc>
              <a:spcBef>
                <a:spcPts val="0"/>
              </a:spcBef>
              <a:spcAft>
                <a:spcPts val="0"/>
              </a:spcAft>
              <a:buClr>
                <a:schemeClr val="dk1"/>
              </a:buClr>
              <a:buSzPts val="1100"/>
              <a:buChar char="-"/>
            </a:pPr>
            <a:r>
              <a:rPr lang="en-US" dirty="0">
                <a:solidFill>
                  <a:schemeClr val="dk1"/>
                </a:solidFill>
              </a:rPr>
              <a:t>Isabela took most notes</a:t>
            </a:r>
          </a:p>
          <a:p>
            <a:pPr marL="0" lvl="0" indent="0"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rtl="0">
              <a:lnSpc>
                <a:spcPct val="115000"/>
              </a:lnSpc>
              <a:spcBef>
                <a:spcPts val="0"/>
              </a:spcBef>
              <a:spcAft>
                <a:spcPts val="0"/>
              </a:spcAft>
              <a:buClr>
                <a:schemeClr val="dk1"/>
              </a:buClr>
              <a:buSzPts val="1100"/>
              <a:buFont typeface="Arial"/>
              <a:buNone/>
            </a:pPr>
            <a:r>
              <a:rPr lang="en-US" dirty="0">
                <a:solidFill>
                  <a:schemeClr val="dk1"/>
                </a:solidFill>
              </a:rPr>
              <a:t>*Clip #3* - shows Gloria’s personality. Began and ended interview speaking about Asian-American relations </a:t>
            </a:r>
          </a:p>
          <a:p>
            <a:pPr marL="0" lvl="0" indent="0">
              <a:spcBef>
                <a:spcPts val="0"/>
              </a:spcBef>
              <a:spcAft>
                <a:spcPts val="0"/>
              </a:spcAft>
              <a:buNone/>
            </a:pPr>
            <a:endParaRPr dirty="0"/>
          </a:p>
        </p:txBody>
      </p:sp>
    </p:spTree>
    <p:extLst>
      <p:ext uri="{BB962C8B-B14F-4D97-AF65-F5344CB8AC3E}">
        <p14:creationId xmlns:p14="http://schemas.microsoft.com/office/powerpoint/2010/main" val="186761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audio" Target="../media/media2.mp3"/><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4.mp3"/><Relationship Id="rId7"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media5.mp3"/><Relationship Id="rId5" Type="http://schemas.microsoft.com/office/2007/relationships/media" Target="../media/media5.mp3"/><Relationship Id="rId10" Type="http://schemas.openxmlformats.org/officeDocument/2006/relationships/image" Target="../media/image4.png"/><Relationship Id="rId4" Type="http://schemas.openxmlformats.org/officeDocument/2006/relationships/audio" Target="../media/media4.mp3"/><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4063250" y="1465125"/>
            <a:ext cx="5345100" cy="1002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Gloria S. Chan </a:t>
            </a:r>
            <a:endParaRPr/>
          </a:p>
        </p:txBody>
      </p:sp>
      <p:sp>
        <p:nvSpPr>
          <p:cNvPr id="55" name="Shape 55"/>
          <p:cNvSpPr txBox="1">
            <a:spLocks noGrp="1"/>
          </p:cNvSpPr>
          <p:nvPr>
            <p:ph type="subTitle" idx="1"/>
          </p:nvPr>
        </p:nvSpPr>
        <p:spPr>
          <a:xfrm>
            <a:off x="4861850" y="3439475"/>
            <a:ext cx="37479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Presentation by: </a:t>
            </a:r>
            <a:endParaRPr sz="1800"/>
          </a:p>
          <a:p>
            <a:pPr marL="0" lvl="0" indent="0" rtl="0">
              <a:spcBef>
                <a:spcPts val="0"/>
              </a:spcBef>
              <a:spcAft>
                <a:spcPts val="0"/>
              </a:spcAft>
              <a:buNone/>
            </a:pPr>
            <a:r>
              <a:rPr lang="en" sz="1800"/>
              <a:t>Isabela Kernin and Bryanna Mojica</a:t>
            </a:r>
            <a:endParaRPr sz="1800"/>
          </a:p>
        </p:txBody>
      </p:sp>
      <p:cxnSp>
        <p:nvCxnSpPr>
          <p:cNvPr id="56" name="Shape 56"/>
          <p:cNvCxnSpPr/>
          <p:nvPr/>
        </p:nvCxnSpPr>
        <p:spPr>
          <a:xfrm rot="10800000">
            <a:off x="-14775" y="1354625"/>
            <a:ext cx="9141300" cy="11100"/>
          </a:xfrm>
          <a:prstGeom prst="straightConnector1">
            <a:avLst/>
          </a:prstGeom>
          <a:noFill/>
          <a:ln w="38100" cap="flat" cmpd="sng">
            <a:solidFill>
              <a:schemeClr val="dk2"/>
            </a:solidFill>
            <a:prstDash val="solid"/>
            <a:round/>
            <a:headEnd type="none" w="med" len="med"/>
            <a:tailEnd type="none" w="med" len="med"/>
          </a:ln>
        </p:spPr>
      </p:cxnSp>
      <p:cxnSp>
        <p:nvCxnSpPr>
          <p:cNvPr id="57" name="Shape 57"/>
          <p:cNvCxnSpPr/>
          <p:nvPr/>
        </p:nvCxnSpPr>
        <p:spPr>
          <a:xfrm rot="10800000" flipH="1">
            <a:off x="-15025" y="2599200"/>
            <a:ext cx="9141600" cy="11100"/>
          </a:xfrm>
          <a:prstGeom prst="straightConnector1">
            <a:avLst/>
          </a:prstGeom>
          <a:noFill/>
          <a:ln w="38100" cap="flat" cmpd="sng">
            <a:solidFill>
              <a:schemeClr val="dk2"/>
            </a:solidFill>
            <a:prstDash val="solid"/>
            <a:round/>
            <a:headEnd type="none" w="med" len="med"/>
            <a:tailEnd type="none" w="med" len="med"/>
          </a:ln>
        </p:spPr>
      </p:cxnSp>
      <p:pic>
        <p:nvPicPr>
          <p:cNvPr id="58" name="Shape 58"/>
          <p:cNvPicPr preferRelativeResize="0"/>
          <p:nvPr/>
        </p:nvPicPr>
        <p:blipFill>
          <a:blip r:embed="rId3">
            <a:alphaModFix/>
          </a:blip>
          <a:stretch>
            <a:fillRect/>
          </a:stretch>
        </p:blipFill>
        <p:spPr>
          <a:xfrm>
            <a:off x="179525" y="857713"/>
            <a:ext cx="4165100" cy="3428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Content </a:t>
            </a:r>
            <a:endParaRPr dirty="0"/>
          </a:p>
        </p:txBody>
      </p:sp>
      <p:sp>
        <p:nvSpPr>
          <p:cNvPr id="64" name="Shape 64"/>
          <p:cNvSpPr txBox="1">
            <a:spLocks noGrp="1"/>
          </p:cNvSpPr>
          <p:nvPr>
            <p:ph type="body" idx="1"/>
          </p:nvPr>
        </p:nvSpPr>
        <p:spPr>
          <a:xfrm>
            <a:off x="311700" y="1152475"/>
            <a:ext cx="6593892"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Wanted to take advantage of the opportunity available to her and become a voice for the Asian American community; but wasn’t what made her feel alive</a:t>
            </a:r>
            <a:endParaRPr dirty="0"/>
          </a:p>
          <a:p>
            <a:pPr marL="457200" lvl="0" indent="-342900" rtl="0">
              <a:spcBef>
                <a:spcPts val="1000"/>
              </a:spcBef>
              <a:spcAft>
                <a:spcPts val="0"/>
              </a:spcAft>
              <a:buSzPts val="1800"/>
              <a:buChar char="●"/>
            </a:pPr>
            <a:r>
              <a:rPr lang="en" dirty="0"/>
              <a:t>Realized she’d rather support and create to enact change than push against</a:t>
            </a:r>
            <a:endParaRPr dirty="0"/>
          </a:p>
        </p:txBody>
      </p:sp>
      <p:pic>
        <p:nvPicPr>
          <p:cNvPr id="65" name="Shape 65"/>
          <p:cNvPicPr preferRelativeResize="0"/>
          <p:nvPr/>
        </p:nvPicPr>
        <p:blipFill>
          <a:blip r:embed="rId7">
            <a:alphaModFix/>
          </a:blip>
          <a:stretch>
            <a:fillRect/>
          </a:stretch>
        </p:blipFill>
        <p:spPr>
          <a:xfrm>
            <a:off x="4297680" y="2918459"/>
            <a:ext cx="2414420" cy="2137313"/>
          </a:xfrm>
          <a:prstGeom prst="rect">
            <a:avLst/>
          </a:prstGeom>
          <a:noFill/>
          <a:ln>
            <a:noFill/>
          </a:ln>
        </p:spPr>
      </p:pic>
      <p:sp>
        <p:nvSpPr>
          <p:cNvPr id="66" name="Shape 66"/>
          <p:cNvSpPr txBox="1"/>
          <p:nvPr/>
        </p:nvSpPr>
        <p:spPr>
          <a:xfrm>
            <a:off x="311700" y="2963460"/>
            <a:ext cx="3323700" cy="1582393"/>
          </a:xfrm>
          <a:prstGeom prst="rect">
            <a:avLst/>
          </a:prstGeom>
          <a:noFill/>
          <a:ln>
            <a:noFill/>
          </a:ln>
        </p:spPr>
        <p:txBody>
          <a:bodyPr spcFirstLastPara="1" wrap="square" lIns="91425" tIns="91425" rIns="91425" bIns="91425" anchor="t" anchorCtr="0">
            <a:noAutofit/>
          </a:bodyPr>
          <a:lstStyle/>
          <a:p>
            <a:pPr marL="457200" lvl="0" indent="-342900">
              <a:spcBef>
                <a:spcPts val="0"/>
              </a:spcBef>
              <a:spcAft>
                <a:spcPts val="0"/>
              </a:spcAft>
              <a:buClr>
                <a:schemeClr val="dk2"/>
              </a:buClr>
              <a:buSzPts val="1800"/>
              <a:buChar char="●"/>
            </a:pPr>
            <a:r>
              <a:rPr lang="en" sz="1800" dirty="0">
                <a:solidFill>
                  <a:schemeClr val="dk2"/>
                </a:solidFill>
              </a:rPr>
              <a:t>Coaches to help a wide range of people overcome internalized problems, be confident and create</a:t>
            </a:r>
            <a:endParaRPr sz="1800" dirty="0">
              <a:solidFill>
                <a:schemeClr val="dk2"/>
              </a:solidFill>
            </a:endParaRPr>
          </a:p>
        </p:txBody>
      </p:sp>
      <p:pic>
        <p:nvPicPr>
          <p:cNvPr id="68" name="Shape 68"/>
          <p:cNvPicPr preferRelativeResize="0"/>
          <p:nvPr/>
        </p:nvPicPr>
        <p:blipFill>
          <a:blip r:embed="rId8">
            <a:alphaModFix/>
          </a:blip>
          <a:stretch>
            <a:fillRect/>
          </a:stretch>
        </p:blipFill>
        <p:spPr>
          <a:xfrm>
            <a:off x="6905592" y="2186939"/>
            <a:ext cx="1978933" cy="2868835"/>
          </a:xfrm>
          <a:prstGeom prst="rect">
            <a:avLst/>
          </a:prstGeom>
          <a:noFill/>
          <a:ln>
            <a:noFill/>
          </a:ln>
        </p:spPr>
      </p:pic>
      <p:pic>
        <p:nvPicPr>
          <p:cNvPr id="3" name="Clip 1_Isabela">
            <a:hlinkClick r:id="" action="ppaction://media"/>
            <a:extLst>
              <a:ext uri="{FF2B5EF4-FFF2-40B4-BE49-F238E27FC236}">
                <a16:creationId xmlns="" xmlns:a16="http://schemas.microsoft.com/office/drawing/2014/main" id="{2582AA34-2263-4EB2-95CF-F3C52A53B81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79726" y="4300122"/>
            <a:ext cx="487363" cy="487363"/>
          </a:xfrm>
          <a:prstGeom prst="rect">
            <a:avLst/>
          </a:prstGeom>
        </p:spPr>
      </p:pic>
      <p:pic>
        <p:nvPicPr>
          <p:cNvPr id="4" name="Clip 2_Isabela">
            <a:hlinkClick r:id="" action="ppaction://media"/>
            <a:extLst>
              <a:ext uri="{FF2B5EF4-FFF2-40B4-BE49-F238E27FC236}">
                <a16:creationId xmlns="" xmlns:a16="http://schemas.microsoft.com/office/drawing/2014/main" id="{A757F4D0-BCA5-4C03-90D9-3C2FD593C724}"/>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291433" y="430012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9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54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1823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PROCESS</a:t>
            </a:r>
            <a:endParaRPr/>
          </a:p>
        </p:txBody>
      </p:sp>
      <p:sp>
        <p:nvSpPr>
          <p:cNvPr id="75" name="Shape 75"/>
          <p:cNvSpPr txBox="1">
            <a:spLocks noGrp="1"/>
          </p:cNvSpPr>
          <p:nvPr>
            <p:ph type="body" idx="1"/>
          </p:nvPr>
        </p:nvSpPr>
        <p:spPr>
          <a:xfrm>
            <a:off x="81550" y="755075"/>
            <a:ext cx="3002400" cy="27861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SzPts val="1800"/>
              <a:buAutoNum type="arabicPeriod"/>
            </a:pPr>
            <a:r>
              <a:rPr lang="en" b="1" u="sng" dirty="0"/>
              <a:t>Planning</a:t>
            </a:r>
            <a:endParaRPr b="1" u="sng" dirty="0"/>
          </a:p>
          <a:p>
            <a:pPr marL="457200" lvl="0" indent="-342900" rtl="0">
              <a:lnSpc>
                <a:spcPct val="115000"/>
              </a:lnSpc>
              <a:spcBef>
                <a:spcPts val="0"/>
              </a:spcBef>
              <a:spcAft>
                <a:spcPts val="0"/>
              </a:spcAft>
              <a:buSzPts val="1800"/>
              <a:buChar char="●"/>
            </a:pPr>
            <a:r>
              <a:rPr lang="en" dirty="0"/>
              <a:t>Pre-interview research</a:t>
            </a:r>
            <a:endParaRPr dirty="0"/>
          </a:p>
          <a:p>
            <a:pPr marL="914400" lvl="1" indent="-317500" rtl="0">
              <a:lnSpc>
                <a:spcPct val="115000"/>
              </a:lnSpc>
              <a:spcBef>
                <a:spcPts val="0"/>
              </a:spcBef>
              <a:spcAft>
                <a:spcPts val="0"/>
              </a:spcAft>
              <a:buSzPts val="1400"/>
              <a:buChar char="○"/>
            </a:pPr>
            <a:r>
              <a:rPr lang="en" dirty="0"/>
              <a:t>Website, Linkedin, book</a:t>
            </a:r>
            <a:endParaRPr dirty="0"/>
          </a:p>
          <a:p>
            <a:pPr marL="457200" lvl="0" indent="-342900" rtl="0">
              <a:lnSpc>
                <a:spcPct val="115000"/>
              </a:lnSpc>
              <a:spcBef>
                <a:spcPts val="0"/>
              </a:spcBef>
              <a:spcAft>
                <a:spcPts val="0"/>
              </a:spcAft>
              <a:buSzPts val="1800"/>
              <a:buChar char="●"/>
            </a:pPr>
            <a:r>
              <a:rPr lang="en" dirty="0"/>
              <a:t>Open ended, close ended, probing questions</a:t>
            </a:r>
            <a:endParaRPr dirty="0"/>
          </a:p>
          <a:p>
            <a:pPr marL="457200" lvl="0" indent="-342900" rtl="0">
              <a:lnSpc>
                <a:spcPct val="115000"/>
              </a:lnSpc>
              <a:spcBef>
                <a:spcPts val="0"/>
              </a:spcBef>
              <a:spcAft>
                <a:spcPts val="0"/>
              </a:spcAft>
              <a:buSzPts val="1800"/>
              <a:buChar char="●"/>
            </a:pPr>
            <a:r>
              <a:rPr lang="en" dirty="0"/>
              <a:t>Team interviewing approach</a:t>
            </a:r>
            <a:endParaRPr dirty="0"/>
          </a:p>
          <a:p>
            <a:pPr marL="0" lvl="0" indent="0">
              <a:spcBef>
                <a:spcPts val="0"/>
              </a:spcBef>
              <a:spcAft>
                <a:spcPts val="1600"/>
              </a:spcAft>
              <a:buNone/>
            </a:pPr>
            <a:endParaRPr dirty="0"/>
          </a:p>
        </p:txBody>
      </p:sp>
      <p:pic>
        <p:nvPicPr>
          <p:cNvPr id="76" name="Shape 76"/>
          <p:cNvPicPr preferRelativeResize="0"/>
          <p:nvPr/>
        </p:nvPicPr>
        <p:blipFill>
          <a:blip r:embed="rId9">
            <a:alphaModFix/>
          </a:blip>
          <a:stretch>
            <a:fillRect/>
          </a:stretch>
        </p:blipFill>
        <p:spPr>
          <a:xfrm>
            <a:off x="3753175" y="2844700"/>
            <a:ext cx="4825950" cy="2100000"/>
          </a:xfrm>
          <a:prstGeom prst="rect">
            <a:avLst/>
          </a:prstGeom>
          <a:noFill/>
          <a:ln>
            <a:noFill/>
          </a:ln>
        </p:spPr>
      </p:pic>
      <p:sp>
        <p:nvSpPr>
          <p:cNvPr id="77" name="Shape 77"/>
          <p:cNvSpPr txBox="1">
            <a:spLocks noGrp="1"/>
          </p:cNvSpPr>
          <p:nvPr>
            <p:ph type="body" idx="1"/>
          </p:nvPr>
        </p:nvSpPr>
        <p:spPr>
          <a:xfrm>
            <a:off x="3145200" y="806975"/>
            <a:ext cx="2849700" cy="1914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b="1" dirty="0"/>
              <a:t>2.   </a:t>
            </a:r>
            <a:r>
              <a:rPr lang="en" b="1" u="sng" dirty="0"/>
              <a:t>Conducting</a:t>
            </a:r>
            <a:endParaRPr b="1" u="sng" dirty="0"/>
          </a:p>
          <a:p>
            <a:pPr marL="457200" lvl="0" indent="-342900" rtl="0">
              <a:spcBef>
                <a:spcPts val="0"/>
              </a:spcBef>
              <a:spcAft>
                <a:spcPts val="0"/>
              </a:spcAft>
              <a:buSzPts val="1800"/>
              <a:buChar char="●"/>
            </a:pPr>
            <a:r>
              <a:rPr lang="en" dirty="0"/>
              <a:t>Unstructured</a:t>
            </a:r>
            <a:endParaRPr dirty="0"/>
          </a:p>
          <a:p>
            <a:pPr marL="457200" lvl="0" indent="-342900" rtl="0">
              <a:spcBef>
                <a:spcPts val="0"/>
              </a:spcBef>
              <a:spcAft>
                <a:spcPts val="0"/>
              </a:spcAft>
              <a:buSzPts val="1800"/>
              <a:buChar char="●"/>
            </a:pPr>
            <a:r>
              <a:rPr lang="en" dirty="0"/>
              <a:t>Friendly conversation </a:t>
            </a:r>
            <a:endParaRPr dirty="0"/>
          </a:p>
          <a:p>
            <a:pPr marL="457200" lvl="0" indent="-342900" rtl="0">
              <a:spcBef>
                <a:spcPts val="0"/>
              </a:spcBef>
              <a:spcAft>
                <a:spcPts val="0"/>
              </a:spcAft>
              <a:buSzPts val="1800"/>
              <a:buChar char="●"/>
            </a:pPr>
            <a:r>
              <a:rPr lang="en" dirty="0"/>
              <a:t>Active listening</a:t>
            </a:r>
            <a:endParaRPr dirty="0"/>
          </a:p>
          <a:p>
            <a:pPr marL="457200" lvl="0" indent="-342900" rtl="0">
              <a:spcBef>
                <a:spcPts val="0"/>
              </a:spcBef>
              <a:spcAft>
                <a:spcPts val="0"/>
              </a:spcAft>
              <a:buSzPts val="1800"/>
              <a:buChar char="●"/>
            </a:pPr>
            <a:r>
              <a:rPr lang="en" dirty="0"/>
              <a:t>Tone</a:t>
            </a:r>
            <a:endParaRPr dirty="0"/>
          </a:p>
          <a:p>
            <a:pPr marL="457200" lvl="0" indent="-342900" rtl="0">
              <a:spcBef>
                <a:spcPts val="0"/>
              </a:spcBef>
              <a:spcAft>
                <a:spcPts val="0"/>
              </a:spcAft>
              <a:buSzPts val="1800"/>
              <a:buChar char="●"/>
            </a:pPr>
            <a:r>
              <a:rPr lang="en" dirty="0"/>
              <a:t>Verbal cues</a:t>
            </a:r>
            <a:endParaRPr dirty="0"/>
          </a:p>
          <a:p>
            <a:pPr marL="0" lvl="0" indent="0" rtl="0">
              <a:spcBef>
                <a:spcPts val="1600"/>
              </a:spcBef>
              <a:spcAft>
                <a:spcPts val="0"/>
              </a:spcAft>
              <a:buNone/>
            </a:pPr>
            <a:endParaRPr dirty="0"/>
          </a:p>
          <a:p>
            <a:pPr marL="0" lvl="0" indent="0" rtl="0">
              <a:spcBef>
                <a:spcPts val="1600"/>
              </a:spcBef>
              <a:spcAft>
                <a:spcPts val="1600"/>
              </a:spcAft>
              <a:buNone/>
            </a:pPr>
            <a:endParaRPr dirty="0"/>
          </a:p>
        </p:txBody>
      </p:sp>
      <p:sp>
        <p:nvSpPr>
          <p:cNvPr id="78" name="Shape 78"/>
          <p:cNvSpPr txBox="1">
            <a:spLocks noGrp="1"/>
          </p:cNvSpPr>
          <p:nvPr>
            <p:ph type="body" idx="1"/>
          </p:nvPr>
        </p:nvSpPr>
        <p:spPr>
          <a:xfrm>
            <a:off x="6284525" y="755075"/>
            <a:ext cx="3002400" cy="1914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b="1"/>
              <a:t>3.    </a:t>
            </a:r>
            <a:r>
              <a:rPr lang="en" b="1" u="sng"/>
              <a:t>Documenting </a:t>
            </a:r>
            <a:endParaRPr b="1" u="sng"/>
          </a:p>
          <a:p>
            <a:pPr marL="457200" lvl="0" indent="-342900" rtl="0">
              <a:spcBef>
                <a:spcPts val="0"/>
              </a:spcBef>
              <a:spcAft>
                <a:spcPts val="0"/>
              </a:spcAft>
              <a:buSzPts val="1800"/>
              <a:buChar char="●"/>
            </a:pPr>
            <a:r>
              <a:rPr lang="en"/>
              <a:t>Used recorded conversation and notes taken during interview</a:t>
            </a:r>
            <a:endParaRPr/>
          </a:p>
          <a:p>
            <a:pPr marL="0" lvl="0" indent="0" rtl="0">
              <a:spcBef>
                <a:spcPts val="1600"/>
              </a:spcBef>
              <a:spcAft>
                <a:spcPts val="1600"/>
              </a:spcAft>
              <a:buNone/>
            </a:pPr>
            <a:endParaRPr/>
          </a:p>
        </p:txBody>
      </p:sp>
      <p:pic>
        <p:nvPicPr>
          <p:cNvPr id="5" name="Interview Clip 1_Bryanna">
            <a:hlinkClick r:id="" action="ppaction://media"/>
            <a:extLst>
              <a:ext uri="{FF2B5EF4-FFF2-40B4-BE49-F238E27FC236}">
                <a16:creationId xmlns="" xmlns:a16="http://schemas.microsoft.com/office/drawing/2014/main" id="{8C6003AF-D3C5-4CEA-A7C1-6FE16F084D3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95387" y="3407337"/>
            <a:ext cx="487363" cy="487363"/>
          </a:xfrm>
          <a:prstGeom prst="rect">
            <a:avLst/>
          </a:prstGeom>
        </p:spPr>
      </p:pic>
      <p:pic>
        <p:nvPicPr>
          <p:cNvPr id="7" name="Interview clip 3_Bryanna">
            <a:hlinkClick r:id="" action="ppaction://media"/>
            <a:extLst>
              <a:ext uri="{FF2B5EF4-FFF2-40B4-BE49-F238E27FC236}">
                <a16:creationId xmlns="" xmlns:a16="http://schemas.microsoft.com/office/drawing/2014/main" id="{960007E2-188E-4C7D-BE8C-35715EBAF27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408668" y="2269674"/>
            <a:ext cx="487363" cy="487363"/>
          </a:xfrm>
          <a:prstGeom prst="rect">
            <a:avLst/>
          </a:prstGeom>
        </p:spPr>
      </p:pic>
      <p:pic>
        <p:nvPicPr>
          <p:cNvPr id="8" name="Interview Clip 3_Bryanna ">
            <a:hlinkClick r:id="" action="ppaction://media"/>
            <a:extLst>
              <a:ext uri="{FF2B5EF4-FFF2-40B4-BE49-F238E27FC236}">
                <a16:creationId xmlns="" xmlns:a16="http://schemas.microsoft.com/office/drawing/2014/main" id="{0EB562C2-89EB-46DF-894D-6DDF19E6D4D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7915817" y="2269674"/>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43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4839"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900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audio>
              <p:cMediaNode vol="80000">
                <p:cTn id="16" fill="hold" display="0">
                  <p:stCondLst>
                    <p:cond delay="indefinite"/>
                  </p:stCondLst>
                  <p:endCondLst>
                    <p:cond evt="onStopAudio" delay="0">
                      <p:tgtEl>
                        <p:sldTgt/>
                      </p:tgtEl>
                    </p:cond>
                  </p:endCondLst>
                </p:cTn>
                <p:tgtEl>
                  <p:spTgt spid="7"/>
                </p:tgtEl>
              </p:cMediaNode>
            </p:audio>
            <p:audio>
              <p:cMediaNode vol="80000">
                <p:cTn id="1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495</Words>
  <Application>Microsoft Office PowerPoint</Application>
  <PresentationFormat>On-screen Show (16:9)</PresentationFormat>
  <Paragraphs>74</Paragraphs>
  <Slides>3</Slides>
  <Notes>3</Notes>
  <HiddenSlides>0</HiddenSlides>
  <MMClips>5</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vt:i4>
      </vt:variant>
    </vt:vector>
  </HeadingPairs>
  <TitlesOfParts>
    <vt:vector size="5" baseType="lpstr">
      <vt:lpstr>Arial</vt:lpstr>
      <vt:lpstr>Simple Light</vt:lpstr>
      <vt:lpstr>Gloria S. Chan </vt:lpstr>
      <vt:lpstr>Content </vt:lpstr>
      <vt:lpstr>PROCESS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Gloria S. Chan </dc:title>
  <cp:lastModifiedBy>Victoria  Pilato</cp:lastModifiedBy>
  <cp:revision>13</cp:revision>
  <dcterms:modified xsi:type="dcterms:W3CDTF">2018-06-27T15:53:46Z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