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9"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24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06BFB5-765D-7847-AC24-28C329EF55D1}" type="datetimeFigureOut">
              <a:rPr lang="en-US" smtClean="0"/>
              <a:t>1/26/2017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77003-E8E8-D54B-B345-712BF55B7C5F}" type="slidenum">
              <a:rPr lang="en-US" smtClean="0"/>
              <a:t>‹#›</a:t>
            </a:fld>
            <a:endParaRPr lang="en-US"/>
          </a:p>
        </p:txBody>
      </p:sp>
    </p:spTree>
    <p:extLst>
      <p:ext uri="{BB962C8B-B14F-4D97-AF65-F5344CB8AC3E}">
        <p14:creationId xmlns:p14="http://schemas.microsoft.com/office/powerpoint/2010/main" val="85678995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Our</a:t>
            </a:r>
            <a:r>
              <a:rPr lang="en-US" baseline="0" dirty="0" smtClean="0"/>
              <a:t> group interviewed Mary David.  She is a lawyer and an advocate for anti-human trafficking.  She received her JD in 2012 from George Washington University Law School.  She is currently assisting the Judge-in-Charge of the Criminal Division at the Baltimore City Circuit Court with various aspect of </a:t>
            </a:r>
            <a:r>
              <a:rPr lang="en-US" baseline="0" dirty="0" err="1" smtClean="0"/>
              <a:t>adjuncting</a:t>
            </a:r>
            <a:r>
              <a:rPr lang="en-US" baseline="0" dirty="0" smtClean="0"/>
              <a:t> felony cases.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Mary David has sought to create change and raise awareness about human trafficking, through policy making, education through the arts and working in and with different levels of government, both domestic and abroad.  Ms. David has held esteemed positions such as Advisor for Timor-Leste where she dealt with counter terrorism, the country’s first elections, and human trafficking.</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Mary David is using her status and privilege as an American woman to help those who don’t have the same rights.  Ms. David reminded us of Anna Louise Strong and Pearl S. Buck.  </a:t>
            </a:r>
            <a:r>
              <a:rPr lang="en-US" baseline="0" dirty="0" err="1" smtClean="0"/>
              <a:t>Ms</a:t>
            </a:r>
            <a:r>
              <a:rPr lang="en-US" baseline="0" dirty="0" smtClean="0"/>
              <a:t> David uses her beauty </a:t>
            </a:r>
            <a:r>
              <a:rPr lang="en-US" baseline="0" dirty="0" err="1" smtClean="0"/>
              <a:t>pagents</a:t>
            </a:r>
            <a:r>
              <a:rPr lang="en-US" baseline="0" dirty="0" smtClean="0"/>
              <a:t>, spoke word performances, and dancing as an access point to various audiences that are often over-looked in regards to social change.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In class we learned about the “Spheres of Influence/Identity Model” and </a:t>
            </a:r>
            <a:r>
              <a:rPr lang="en-US" baseline="0" dirty="0" err="1" smtClean="0"/>
              <a:t>Ms</a:t>
            </a:r>
            <a:r>
              <a:rPr lang="en-US" baseline="0" dirty="0" smtClean="0"/>
              <a:t> David stated that she sees herself as being both “Asian” and “American” and dislikes the labels that would confine individuals to one category or another (Interview audio insert).  She is a woman who helps the world.  Looking at the “Ten Methods of Social Change” we reviewed in class, she utilized several of these methods, such as dialogue, education and consistency.  Upon hearing </a:t>
            </a:r>
            <a:r>
              <a:rPr lang="en-US" baseline="0" dirty="0" err="1" smtClean="0"/>
              <a:t>Ms</a:t>
            </a:r>
            <a:r>
              <a:rPr lang="en-US" baseline="0" dirty="0" smtClean="0"/>
              <a:t> David talk about human trafficking we were reminded of the “East Asian Women in the Military” and the comfort women that were mentioned and how it related to modern human trafficking.</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9577003-E8E8-D54B-B345-712BF55B7C5F}" type="slidenum">
              <a:rPr lang="en-US" smtClean="0"/>
              <a:t>1</a:t>
            </a:fld>
            <a:endParaRPr lang="en-US"/>
          </a:p>
        </p:txBody>
      </p:sp>
    </p:spTree>
    <p:extLst>
      <p:ext uri="{BB962C8B-B14F-4D97-AF65-F5344CB8AC3E}">
        <p14:creationId xmlns:p14="http://schemas.microsoft.com/office/powerpoint/2010/main" val="2402546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even formulating questions, we thought it wise to research Ms. David and ascertain information a bout her that she may not have included in the CV that was forwarded to us by her.  After deciding on the points that we felt were more important, we formulated our questions.  In contacting Ms. David it was difficult working around scheduling conflicts amongst the four of us.  Originally we had a date set, but since she could not access Adobe via her work computer our meeting had to be moved to the following Sunday.  Even on that day we were unable to get video from her end in the Adobe Connect Room and so we had to do our interview via Professor </a:t>
            </a:r>
            <a:r>
              <a:rPr lang="en-US" baseline="0" dirty="0" err="1" smtClean="0"/>
              <a:t>Christoff’s</a:t>
            </a:r>
            <a:r>
              <a:rPr lang="en-US" baseline="0" dirty="0" smtClean="0"/>
              <a:t> Skype account.  We were unable to record video but we did record audio via our phones.</a:t>
            </a:r>
          </a:p>
          <a:p>
            <a:r>
              <a:rPr lang="en-US" dirty="0" smtClean="0"/>
              <a:t>In our working as a team, we found that it best to spread the responsibilities of each of the jobs between us as a way to all be equally engaged with Ms. David during the interview.  The questions were mostly open ended questions</a:t>
            </a:r>
            <a:r>
              <a:rPr lang="en-US" baseline="0" dirty="0" smtClean="0"/>
              <a:t> which created a mixed structure format that resulted in a very relaxed interview environment.  We feel this gave Ms. David more room to bring up and expand on different points that she wanted to touch up-on further once the interview began to come to a close.  We split up the original interview questions amongst ourselves and found it easiest to take each of our notes individually yet taking care to not all take notes at the same time.  Because of this at least one of us was watching Ms. David at all times and that person could comment and progress with the interview while the others could nod and gesture to show continued engagement.</a:t>
            </a:r>
          </a:p>
          <a:p>
            <a:r>
              <a:rPr lang="en-US" dirty="0" smtClean="0"/>
              <a:t>Even with an ordered set of questions for the interview,</a:t>
            </a:r>
            <a:r>
              <a:rPr lang="en-US" baseline="0" dirty="0" smtClean="0"/>
              <a:t> we ended up going in a non-linear fashion once the interview got going and ending up adding “spur-of-the-moment” questions and rephrasing already formulated ones to clarify points and gain a better response.</a:t>
            </a:r>
            <a:endParaRPr lang="en-US" dirty="0"/>
          </a:p>
        </p:txBody>
      </p:sp>
      <p:sp>
        <p:nvSpPr>
          <p:cNvPr id="4" name="Slide Number Placeholder 3"/>
          <p:cNvSpPr>
            <a:spLocks noGrp="1"/>
          </p:cNvSpPr>
          <p:nvPr>
            <p:ph type="sldNum" sz="quarter" idx="10"/>
          </p:nvPr>
        </p:nvSpPr>
        <p:spPr/>
        <p:txBody>
          <a:bodyPr/>
          <a:lstStyle/>
          <a:p>
            <a:fld id="{F9577003-E8E8-D54B-B345-712BF55B7C5F}" type="slidenum">
              <a:rPr lang="en-US" smtClean="0"/>
              <a:t>2</a:t>
            </a:fld>
            <a:endParaRPr lang="en-US"/>
          </a:p>
        </p:txBody>
      </p:sp>
    </p:spTree>
    <p:extLst>
      <p:ext uri="{BB962C8B-B14F-4D97-AF65-F5344CB8AC3E}">
        <p14:creationId xmlns:p14="http://schemas.microsoft.com/office/powerpoint/2010/main" val="1744815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DCED929-F879-DB4D-B07B-4753C576A91D}"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ED929-F879-DB4D-B07B-4753C576A91D}"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CED929-F879-DB4D-B07B-4753C576A91D}"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CED929-F879-DB4D-B07B-4753C576A91D}"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CED929-F879-DB4D-B07B-4753C576A91D}"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CED929-F879-DB4D-B07B-4753C576A91D}"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CED929-F879-DB4D-B07B-4753C576A91D}"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CED929-F879-DB4D-B07B-4753C576A91D}"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ED929-F879-DB4D-B07B-4753C576A91D}"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ED929-F879-DB4D-B07B-4753C576A91D}"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ED929-F879-DB4D-B07B-4753C576A91D}"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62196-3741-9F4D-969F-87F714FDD86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ED929-F879-DB4D-B07B-4753C576A91D}" type="datetimeFigureOut">
              <a:rPr lang="en-US" smtClean="0"/>
              <a:t>1/26/2017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62196-3741-9F4D-969F-87F714FDD86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o-HUMAN-TRAFFICKING-facebook.jpg"/>
          <p:cNvPicPr>
            <a:picLocks noChangeAspect="1"/>
          </p:cNvPicPr>
          <p:nvPr/>
        </p:nvPicPr>
        <p:blipFill rotWithShape="1">
          <a:blip r:embed="rId3">
            <a:extLst>
              <a:ext uri="{28A0092B-C50C-407E-A947-70E740481C1C}">
                <a14:useLocalDpi xmlns:a14="http://schemas.microsoft.com/office/drawing/2010/main" val="0"/>
              </a:ext>
            </a:extLst>
          </a:blip>
          <a:srcRect l="12444" r="11455"/>
          <a:stretch/>
        </p:blipFill>
        <p:spPr>
          <a:xfrm>
            <a:off x="5227332" y="650363"/>
            <a:ext cx="3704974" cy="2434224"/>
          </a:xfrm>
          <a:prstGeom prst="rect">
            <a:avLst/>
          </a:prstGeom>
        </p:spPr>
      </p:pic>
      <p:sp>
        <p:nvSpPr>
          <p:cNvPr id="6" name="Title 5"/>
          <p:cNvSpPr>
            <a:spLocks noGrp="1"/>
          </p:cNvSpPr>
          <p:nvPr>
            <p:ph type="title"/>
          </p:nvPr>
        </p:nvSpPr>
        <p:spPr>
          <a:xfrm>
            <a:off x="457200" y="457200"/>
            <a:ext cx="8229600" cy="456684"/>
          </a:xfrm>
        </p:spPr>
        <p:txBody>
          <a:bodyPr>
            <a:normAutofit/>
          </a:bodyPr>
          <a:lstStyle/>
          <a:p>
            <a:r>
              <a:rPr lang="en-US" sz="2000" dirty="0" smtClean="0">
                <a:latin typeface="Times New Roman"/>
                <a:cs typeface="Times New Roman"/>
              </a:rPr>
              <a:t>Mary David – Interview Content</a:t>
            </a:r>
            <a:endParaRPr lang="en-US" sz="2000" dirty="0">
              <a:latin typeface="Times New Roman"/>
              <a:cs typeface="Times New Roman"/>
            </a:endParaRPr>
          </a:p>
        </p:txBody>
      </p:sp>
      <p:sp>
        <p:nvSpPr>
          <p:cNvPr id="3" name="TextBox 2"/>
          <p:cNvSpPr txBox="1"/>
          <p:nvPr/>
        </p:nvSpPr>
        <p:spPr>
          <a:xfrm>
            <a:off x="457200" y="4800170"/>
            <a:ext cx="8205205" cy="2215991"/>
          </a:xfrm>
          <a:prstGeom prst="rect">
            <a:avLst/>
          </a:prstGeom>
          <a:noFill/>
        </p:spPr>
        <p:txBody>
          <a:bodyPr wrap="square" rtlCol="0">
            <a:spAutoFit/>
          </a:bodyPr>
          <a:lstStyle/>
          <a:p>
            <a:pPr lvl="1"/>
            <a:r>
              <a:rPr lang="en-US" sz="1500" dirty="0">
                <a:latin typeface="Times New Roman"/>
                <a:cs typeface="Times New Roman"/>
              </a:rPr>
              <a:t>	</a:t>
            </a:r>
          </a:p>
          <a:p>
            <a:pPr marL="285750" indent="-285750">
              <a:buFont typeface="Wingdings" charset="2"/>
              <a:buChar char="v"/>
            </a:pPr>
            <a:r>
              <a:rPr lang="en-US" sz="1500" dirty="0" smtClean="0">
                <a:latin typeface="Times New Roman"/>
                <a:cs typeface="Times New Roman"/>
              </a:rPr>
              <a:t>Working to create local </a:t>
            </a:r>
            <a:r>
              <a:rPr lang="en-US" sz="1500" dirty="0">
                <a:latin typeface="Times New Roman"/>
                <a:cs typeface="Times New Roman"/>
              </a:rPr>
              <a:t>change by small things, such as art performances</a:t>
            </a:r>
            <a:r>
              <a:rPr lang="en-US" sz="1500" dirty="0" smtClean="0">
                <a:latin typeface="Times New Roman"/>
                <a:cs typeface="Times New Roman"/>
              </a:rPr>
              <a:t>.</a:t>
            </a:r>
          </a:p>
          <a:p>
            <a:pPr marL="285750" indent="-285750">
              <a:buFont typeface="Wingdings" charset="2"/>
              <a:buChar char="v"/>
            </a:pPr>
            <a:endParaRPr lang="en-US" sz="1500" dirty="0">
              <a:latin typeface="Times New Roman"/>
              <a:cs typeface="Times New Roman"/>
            </a:endParaRPr>
          </a:p>
          <a:p>
            <a:pPr marL="285750" indent="-285750">
              <a:buFont typeface="Wingdings" charset="2"/>
              <a:buChar char="v"/>
            </a:pPr>
            <a:r>
              <a:rPr lang="en-US" sz="1500" dirty="0">
                <a:latin typeface="Times New Roman"/>
                <a:cs typeface="Times New Roman"/>
              </a:rPr>
              <a:t>The victims </a:t>
            </a:r>
            <a:r>
              <a:rPr lang="en-US" sz="1500" dirty="0" smtClean="0">
                <a:latin typeface="Times New Roman"/>
                <a:cs typeface="Times New Roman"/>
              </a:rPr>
              <a:t>of human trafficking come </a:t>
            </a:r>
            <a:r>
              <a:rPr lang="en-US" sz="1500" dirty="0">
                <a:latin typeface="Times New Roman"/>
                <a:cs typeface="Times New Roman"/>
              </a:rPr>
              <a:t>from every type of background (particularly education wise) and are not necessarily related only </a:t>
            </a:r>
            <a:r>
              <a:rPr lang="en-US" sz="1500" dirty="0" smtClean="0">
                <a:latin typeface="Times New Roman"/>
                <a:cs typeface="Times New Roman"/>
              </a:rPr>
              <a:t>to </a:t>
            </a:r>
            <a:r>
              <a:rPr lang="en-US" sz="1500" dirty="0">
                <a:latin typeface="Times New Roman"/>
                <a:cs typeface="Times New Roman"/>
              </a:rPr>
              <a:t>the physical movements of people, but rather those who are forced and exploited</a:t>
            </a:r>
            <a:r>
              <a:rPr lang="en-US" sz="1500" dirty="0" smtClean="0">
                <a:latin typeface="Times New Roman"/>
                <a:cs typeface="Times New Roman"/>
              </a:rPr>
              <a:t>.</a:t>
            </a:r>
          </a:p>
          <a:p>
            <a:pPr marL="285750" indent="-285750">
              <a:buFont typeface="Wingdings" charset="2"/>
              <a:buChar char="v"/>
            </a:pPr>
            <a:endParaRPr lang="en-US" sz="1500" dirty="0">
              <a:latin typeface="Times New Roman"/>
              <a:cs typeface="Times New Roman"/>
            </a:endParaRPr>
          </a:p>
          <a:p>
            <a:pPr marL="285750" indent="-285750">
              <a:buFont typeface="Wingdings" charset="2"/>
              <a:buChar char="v"/>
            </a:pPr>
            <a:r>
              <a:rPr lang="en-US" sz="1500" dirty="0">
                <a:latin typeface="Times New Roman"/>
                <a:cs typeface="Times New Roman"/>
              </a:rPr>
              <a:t>Target audience - youth versus adults</a:t>
            </a:r>
          </a:p>
          <a:p>
            <a:endParaRPr lang="en-US" dirty="0"/>
          </a:p>
        </p:txBody>
      </p:sp>
      <p:sp>
        <p:nvSpPr>
          <p:cNvPr id="4" name="TextBox 3"/>
          <p:cNvSpPr txBox="1"/>
          <p:nvPr/>
        </p:nvSpPr>
        <p:spPr>
          <a:xfrm>
            <a:off x="457201" y="1462601"/>
            <a:ext cx="2635284" cy="3554819"/>
          </a:xfrm>
          <a:prstGeom prst="rect">
            <a:avLst/>
          </a:prstGeom>
          <a:noFill/>
        </p:spPr>
        <p:txBody>
          <a:bodyPr wrap="square" rtlCol="0">
            <a:spAutoFit/>
          </a:bodyPr>
          <a:lstStyle/>
          <a:p>
            <a:pPr marL="285750" indent="-285750">
              <a:buFont typeface="Wingdings" charset="2"/>
              <a:buChar char="v"/>
            </a:pPr>
            <a:r>
              <a:rPr lang="en-US" sz="1500" dirty="0" smtClean="0">
                <a:latin typeface="Times New Roman"/>
                <a:cs typeface="Times New Roman"/>
              </a:rPr>
              <a:t>Her goals are to create </a:t>
            </a:r>
            <a:r>
              <a:rPr lang="en-US" sz="1500" dirty="0">
                <a:latin typeface="Times New Roman"/>
                <a:cs typeface="Times New Roman"/>
              </a:rPr>
              <a:t>change and raise awareness about human </a:t>
            </a:r>
            <a:r>
              <a:rPr lang="en-US" sz="1500" dirty="0" smtClean="0">
                <a:latin typeface="Times New Roman"/>
                <a:cs typeface="Times New Roman"/>
              </a:rPr>
              <a:t>trafficking</a:t>
            </a:r>
          </a:p>
          <a:p>
            <a:pPr marL="285750" indent="-285750">
              <a:buFont typeface="Wingdings" charset="2"/>
              <a:buChar char="v"/>
            </a:pPr>
            <a:endParaRPr lang="en-US" sz="1500" dirty="0">
              <a:latin typeface="Times New Roman"/>
              <a:cs typeface="Times New Roman"/>
            </a:endParaRPr>
          </a:p>
          <a:p>
            <a:pPr marL="285750" indent="-285750">
              <a:buFont typeface="Wingdings" charset="2"/>
              <a:buChar char="v"/>
            </a:pPr>
            <a:r>
              <a:rPr lang="en-US" sz="1500" dirty="0">
                <a:latin typeface="Times New Roman"/>
                <a:cs typeface="Times New Roman"/>
              </a:rPr>
              <a:t>Using her status and privilege here in America to help those who don’t in Asia</a:t>
            </a:r>
          </a:p>
          <a:p>
            <a:pPr marL="285750" indent="-285750">
              <a:buFont typeface="Arial"/>
              <a:buChar char="•"/>
            </a:pPr>
            <a:endParaRPr lang="en-US" sz="1500" dirty="0">
              <a:latin typeface="Times New Roman"/>
              <a:cs typeface="Times New Roman"/>
            </a:endParaRPr>
          </a:p>
          <a:p>
            <a:pPr marL="285750" indent="-285750">
              <a:buFont typeface="Wingdings" charset="2"/>
              <a:buChar char="v"/>
            </a:pPr>
            <a:r>
              <a:rPr lang="en-US" sz="1500" dirty="0" smtClean="0">
                <a:latin typeface="Times New Roman"/>
                <a:cs typeface="Times New Roman"/>
              </a:rPr>
              <a:t>In framing a question on the  </a:t>
            </a:r>
            <a:r>
              <a:rPr lang="en-US" sz="1500" dirty="0">
                <a:latin typeface="Times New Roman"/>
                <a:cs typeface="Times New Roman"/>
              </a:rPr>
              <a:t>“Spheres of Influence/Identity Model</a:t>
            </a:r>
            <a:r>
              <a:rPr lang="en-US" sz="1500" dirty="0" smtClean="0">
                <a:latin typeface="Times New Roman"/>
                <a:cs typeface="Times New Roman"/>
              </a:rPr>
              <a:t>”  Ms</a:t>
            </a:r>
            <a:r>
              <a:rPr lang="en-US" sz="1500" dirty="0">
                <a:latin typeface="Times New Roman"/>
                <a:cs typeface="Times New Roman"/>
              </a:rPr>
              <a:t>. David </a:t>
            </a:r>
            <a:r>
              <a:rPr lang="en-US" sz="1500" dirty="0" smtClean="0">
                <a:latin typeface="Times New Roman"/>
                <a:cs typeface="Times New Roman"/>
              </a:rPr>
              <a:t>answered </a:t>
            </a:r>
            <a:r>
              <a:rPr lang="en-US" sz="1500" dirty="0">
                <a:latin typeface="Times New Roman"/>
                <a:cs typeface="Times New Roman"/>
              </a:rPr>
              <a:t>that she is fully both “Asian” and “American</a:t>
            </a:r>
            <a:r>
              <a:rPr lang="en-US" sz="1500" dirty="0" smtClean="0">
                <a:latin typeface="Times New Roman"/>
                <a:cs typeface="Times New Roman"/>
              </a:rPr>
              <a:t>”</a:t>
            </a:r>
            <a:endParaRPr lang="en-US" sz="1500" dirty="0">
              <a:latin typeface="Times New Roman"/>
              <a:cs typeface="Times New Roman"/>
            </a:endParaRPr>
          </a:p>
        </p:txBody>
      </p:sp>
      <p:pic>
        <p:nvPicPr>
          <p:cNvPr id="9" name="Picture 8" descr="10428615_803842446292742_6593056224692238839_n.jpg"/>
          <p:cNvPicPr>
            <a:picLocks noChangeAspect="1"/>
          </p:cNvPicPr>
          <p:nvPr/>
        </p:nvPicPr>
        <p:blipFill rotWithShape="1">
          <a:blip r:embed="rId4">
            <a:extLst>
              <a:ext uri="{28A0092B-C50C-407E-A947-70E740481C1C}">
                <a14:useLocalDpi xmlns:a14="http://schemas.microsoft.com/office/drawing/2010/main" val="0"/>
              </a:ext>
            </a:extLst>
          </a:blip>
          <a:srcRect l="20939"/>
          <a:stretch/>
        </p:blipFill>
        <p:spPr>
          <a:xfrm flipH="1">
            <a:off x="3712789" y="2217188"/>
            <a:ext cx="3068005" cy="2582982"/>
          </a:xfrm>
          <a:prstGeom prst="rect">
            <a:avLst/>
          </a:prstGeom>
        </p:spPr>
      </p:pic>
      <p:pic>
        <p:nvPicPr>
          <p:cNvPr id="5" name="Picture 4" descr="Mary-David-Miss-Wyoming.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5312" y="2456447"/>
            <a:ext cx="1927093" cy="2890640"/>
          </a:xfrm>
          <a:prstGeom prst="rect">
            <a:avLst/>
          </a:prstGeom>
        </p:spPr>
      </p:pic>
    </p:spTree>
    <p:extLst>
      <p:ext uri="{BB962C8B-B14F-4D97-AF65-F5344CB8AC3E}">
        <p14:creationId xmlns:p14="http://schemas.microsoft.com/office/powerpoint/2010/main" val="2036020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57200"/>
            <a:ext cx="8229600" cy="363746"/>
          </a:xfrm>
        </p:spPr>
        <p:txBody>
          <a:bodyPr>
            <a:noAutofit/>
          </a:bodyPr>
          <a:lstStyle/>
          <a:p>
            <a:r>
              <a:rPr lang="en-US" sz="2000" dirty="0" smtClean="0">
                <a:latin typeface="Times New Roman"/>
                <a:cs typeface="Times New Roman"/>
              </a:rPr>
              <a:t>Mary David – Interview Process</a:t>
            </a:r>
            <a:endParaRPr lang="en-US" sz="2000" dirty="0">
              <a:latin typeface="Times New Roman"/>
              <a:cs typeface="Times New Roman"/>
            </a:endParaRPr>
          </a:p>
        </p:txBody>
      </p:sp>
      <p:sp>
        <p:nvSpPr>
          <p:cNvPr id="3" name="TextBox 2"/>
          <p:cNvSpPr txBox="1"/>
          <p:nvPr/>
        </p:nvSpPr>
        <p:spPr>
          <a:xfrm>
            <a:off x="6220176" y="1028331"/>
            <a:ext cx="2694490" cy="5416868"/>
          </a:xfrm>
          <a:prstGeom prst="rect">
            <a:avLst/>
          </a:prstGeom>
          <a:noFill/>
        </p:spPr>
        <p:txBody>
          <a:bodyPr wrap="square" rtlCol="0">
            <a:spAutoFit/>
          </a:bodyPr>
          <a:lstStyle/>
          <a:p>
            <a:pPr marL="285750" indent="-285750">
              <a:buFont typeface="Wingdings" charset="2"/>
              <a:buChar char="v"/>
            </a:pPr>
            <a:r>
              <a:rPr lang="en-US" sz="1500" dirty="0" smtClean="0">
                <a:latin typeface="Times New Roman"/>
                <a:cs typeface="Times New Roman"/>
              </a:rPr>
              <a:t>Had issues coordinating schedules and working with Adobe</a:t>
            </a:r>
          </a:p>
          <a:p>
            <a:pPr marL="285750" indent="-285750">
              <a:buFont typeface="Wingdings" charset="2"/>
              <a:buChar char="v"/>
            </a:pPr>
            <a:endParaRPr lang="en-US" sz="1500" dirty="0" smtClean="0">
              <a:latin typeface="Times New Roman"/>
              <a:cs typeface="Times New Roman"/>
            </a:endParaRPr>
          </a:p>
          <a:p>
            <a:pPr marL="285750" indent="-285750">
              <a:buFont typeface="Wingdings" charset="2"/>
              <a:buChar char="v"/>
            </a:pPr>
            <a:r>
              <a:rPr lang="en-US" sz="1500" dirty="0" smtClean="0">
                <a:latin typeface="Times New Roman"/>
                <a:cs typeface="Times New Roman"/>
              </a:rPr>
              <a:t>Interview via Skype with audio recording</a:t>
            </a:r>
          </a:p>
          <a:p>
            <a:pPr marL="285750" indent="-285750">
              <a:buFont typeface="Wingdings" charset="2"/>
              <a:buChar char="v"/>
            </a:pPr>
            <a:endParaRPr lang="en-US" sz="1500" dirty="0" smtClean="0">
              <a:latin typeface="Times New Roman"/>
              <a:cs typeface="Times New Roman"/>
            </a:endParaRPr>
          </a:p>
          <a:p>
            <a:pPr marL="285750" indent="-285750">
              <a:buFont typeface="Wingdings" charset="2"/>
              <a:buChar char="v"/>
            </a:pPr>
            <a:r>
              <a:rPr lang="en-US" sz="1500" dirty="0" smtClean="0">
                <a:latin typeface="Times New Roman"/>
                <a:cs typeface="Times New Roman"/>
              </a:rPr>
              <a:t>open </a:t>
            </a:r>
            <a:r>
              <a:rPr lang="en-US" sz="1500" dirty="0">
                <a:latin typeface="Times New Roman"/>
                <a:cs typeface="Times New Roman"/>
              </a:rPr>
              <a:t>ended questions and a mixed structure </a:t>
            </a:r>
            <a:r>
              <a:rPr lang="en-US" sz="1500" dirty="0" smtClean="0">
                <a:latin typeface="Times New Roman"/>
                <a:cs typeface="Times New Roman"/>
              </a:rPr>
              <a:t>format</a:t>
            </a:r>
          </a:p>
          <a:p>
            <a:pPr marL="285750" indent="-285750">
              <a:buFont typeface="Wingdings" charset="2"/>
              <a:buChar char="v"/>
            </a:pPr>
            <a:endParaRPr lang="en-US" sz="1500" dirty="0">
              <a:latin typeface="Times New Roman"/>
              <a:cs typeface="Times New Roman"/>
            </a:endParaRPr>
          </a:p>
          <a:p>
            <a:pPr marL="285750" indent="-285750">
              <a:buFont typeface="Wingdings" charset="2"/>
              <a:buChar char="v"/>
            </a:pPr>
            <a:r>
              <a:rPr lang="en-US" sz="1500" dirty="0">
                <a:latin typeface="Times New Roman"/>
                <a:cs typeface="Times New Roman"/>
              </a:rPr>
              <a:t>S</a:t>
            </a:r>
            <a:r>
              <a:rPr lang="en-US" sz="1500" dirty="0" smtClean="0">
                <a:latin typeface="Times New Roman"/>
                <a:cs typeface="Times New Roman"/>
              </a:rPr>
              <a:t>plit </a:t>
            </a:r>
            <a:r>
              <a:rPr lang="en-US" sz="1500" dirty="0">
                <a:latin typeface="Times New Roman"/>
                <a:cs typeface="Times New Roman"/>
              </a:rPr>
              <a:t>up </a:t>
            </a:r>
            <a:r>
              <a:rPr lang="en-US" sz="1500" dirty="0" smtClean="0">
                <a:latin typeface="Times New Roman"/>
                <a:cs typeface="Times New Roman"/>
              </a:rPr>
              <a:t>questions between us and all took notes at different points so that we were not taking them at the same time and  </a:t>
            </a:r>
            <a:r>
              <a:rPr lang="en-US" sz="1500" dirty="0">
                <a:latin typeface="Times New Roman"/>
                <a:cs typeface="Times New Roman"/>
              </a:rPr>
              <a:t>everyone was </a:t>
            </a:r>
            <a:r>
              <a:rPr lang="en-US" sz="1500" dirty="0" smtClean="0">
                <a:latin typeface="Times New Roman"/>
                <a:cs typeface="Times New Roman"/>
              </a:rPr>
              <a:t>engaged in interview</a:t>
            </a:r>
          </a:p>
          <a:p>
            <a:endParaRPr lang="en-US" sz="1500" dirty="0">
              <a:latin typeface="Times New Roman"/>
              <a:cs typeface="Times New Roman"/>
            </a:endParaRPr>
          </a:p>
          <a:p>
            <a:pPr marL="285750" indent="-285750">
              <a:buFont typeface="Wingdings" charset="2"/>
              <a:buChar char="v"/>
            </a:pPr>
            <a:r>
              <a:rPr lang="en-US" sz="1500" dirty="0">
                <a:latin typeface="Times New Roman"/>
                <a:cs typeface="Times New Roman"/>
              </a:rPr>
              <a:t>She went back to answer a previous question from earlier in the </a:t>
            </a:r>
            <a:r>
              <a:rPr lang="en-US" sz="1500" dirty="0" smtClean="0">
                <a:latin typeface="Times New Roman"/>
                <a:cs typeface="Times New Roman"/>
              </a:rPr>
              <a:t>interview (showing comfort environment)</a:t>
            </a:r>
            <a:endParaRPr lang="en-US" sz="1500" dirty="0">
              <a:latin typeface="Times New Roman"/>
              <a:cs typeface="Times New Roman"/>
            </a:endParaRPr>
          </a:p>
          <a:p>
            <a:endParaRPr lang="en-US" sz="1600" dirty="0"/>
          </a:p>
        </p:txBody>
      </p:sp>
      <p:pic>
        <p:nvPicPr>
          <p:cNvPr id="6" name="Content Placeholder 3" descr="Mary-David-on-stage-21-e1442158261578-630x310.jpg"/>
          <p:cNvPicPr>
            <a:picLocks noGrp="1" noChangeAspect="1"/>
          </p:cNvPicPr>
          <p:nvPr>
            <p:ph idx="1"/>
          </p:nvPr>
        </p:nvPicPr>
        <p:blipFill rotWithShape="1">
          <a:blip r:embed="rId3">
            <a:extLst>
              <a:ext uri="{28A0092B-C50C-407E-A947-70E740481C1C}">
                <a14:useLocalDpi xmlns:a14="http://schemas.microsoft.com/office/drawing/2010/main" val="0"/>
              </a:ext>
            </a:extLst>
          </a:blip>
          <a:srcRect l="5264" r="30863"/>
          <a:stretch/>
        </p:blipFill>
        <p:spPr>
          <a:xfrm>
            <a:off x="1715900" y="1193051"/>
            <a:ext cx="3990471" cy="3074149"/>
          </a:xfrm>
          <a:prstGeom prst="rect">
            <a:avLst/>
          </a:prstGeom>
        </p:spPr>
      </p:pic>
      <p:pic>
        <p:nvPicPr>
          <p:cNvPr id="4" name="Picture 3" descr="12246899_1076008459076138_4833895064597958735_n.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2706" y="3336745"/>
            <a:ext cx="2244789" cy="2993051"/>
          </a:xfrm>
          <a:prstGeom prst="rect">
            <a:avLst/>
          </a:prstGeom>
        </p:spPr>
      </p:pic>
      <p:pic>
        <p:nvPicPr>
          <p:cNvPr id="9" name="Picture 8" descr="scaleslady.jpg"/>
          <p:cNvPicPr>
            <a:picLocks noChangeAspect="1"/>
          </p:cNvPicPr>
          <p:nvPr/>
        </p:nvPicPr>
        <p:blipFill>
          <a:blip r:embed="rId5">
            <a:extLst>
              <a:ext uri="{BEBA8EAE-BF5A-486C-A8C5-ECC9F3942E4B}">
                <a14:imgProps xmlns:a14="http://schemas.microsoft.com/office/drawing/2010/main">
                  <a14:imgLayer r:embed="rId6">
                    <a14:imgEffect>
                      <a14:backgroundRemoval t="905" b="100000" l="0" r="100000">
                        <a14:foregroundMark x1="43902" y1="78281" x2="43902" y2="78281"/>
                        <a14:foregroundMark x1="46829" y1="83258" x2="50732" y2="79638"/>
                        <a14:foregroundMark x1="41951" y1="33937" x2="45366" y2="35747"/>
                        <a14:foregroundMark x1="42927" y1="43439" x2="45366" y2="43891"/>
                        <a14:foregroundMark x1="43415" y1="5430" x2="46829" y2="5430"/>
                      </a14:backgroundRemoval>
                    </a14:imgEffect>
                  </a14:imgLayer>
                </a14:imgProps>
              </a:ext>
              <a:ext uri="{28A0092B-C50C-407E-A947-70E740481C1C}">
                <a14:useLocalDpi xmlns:a14="http://schemas.microsoft.com/office/drawing/2010/main" val="0"/>
              </a:ext>
            </a:extLst>
          </a:blip>
          <a:stretch>
            <a:fillRect/>
          </a:stretch>
        </p:blipFill>
        <p:spPr>
          <a:xfrm>
            <a:off x="3157195" y="4374486"/>
            <a:ext cx="2242721" cy="2483514"/>
          </a:xfrm>
          <a:prstGeom prst="rect">
            <a:avLst/>
          </a:prstGeom>
        </p:spPr>
      </p:pic>
    </p:spTree>
    <p:extLst>
      <p:ext uri="{BB962C8B-B14F-4D97-AF65-F5344CB8AC3E}">
        <p14:creationId xmlns:p14="http://schemas.microsoft.com/office/powerpoint/2010/main" val="640425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365</TotalTime>
  <Words>806</Words>
  <Application>Microsoft Office PowerPoint</Application>
  <PresentationFormat>On-screen Show (4:3)</PresentationFormat>
  <Paragraphs>31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Corbel</vt:lpstr>
      <vt:lpstr>Times New Roman</vt:lpstr>
      <vt:lpstr>Wingdings</vt:lpstr>
      <vt:lpstr>Twilight</vt:lpstr>
      <vt:lpstr>Mary David – Interview Content</vt:lpstr>
      <vt:lpstr>Mary David – Interview Process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 Reynolds</dc:creator>
  <cp:lastModifiedBy>Victoria  Pilato</cp:lastModifiedBy>
  <cp:revision>19</cp:revision>
  <dcterms:created xsi:type="dcterms:W3CDTF">2015-11-21T23:22:35Z</dcterms:created>
  <dcterms:modified xsi:type="dcterms:W3CDTF">2017-01-26T22:30:18Z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